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4"/>
  </p:notesMasterIdLst>
  <p:sldIdLst>
    <p:sldId id="447" r:id="rId2"/>
    <p:sldId id="448" r:id="rId3"/>
    <p:sldId id="449" r:id="rId4"/>
    <p:sldId id="450" r:id="rId5"/>
    <p:sldId id="384" r:id="rId6"/>
    <p:sldId id="457" r:id="rId7"/>
    <p:sldId id="458" r:id="rId8"/>
    <p:sldId id="460" r:id="rId9"/>
    <p:sldId id="459" r:id="rId10"/>
    <p:sldId id="451" r:id="rId11"/>
    <p:sldId id="461" r:id="rId12"/>
    <p:sldId id="453" r:id="rId13"/>
    <p:sldId id="462" r:id="rId14"/>
    <p:sldId id="454" r:id="rId15"/>
    <p:sldId id="452" r:id="rId16"/>
    <p:sldId id="465" r:id="rId17"/>
    <p:sldId id="464" r:id="rId18"/>
    <p:sldId id="463" r:id="rId19"/>
    <p:sldId id="456" r:id="rId20"/>
    <p:sldId id="467" r:id="rId21"/>
    <p:sldId id="466" r:id="rId22"/>
    <p:sldId id="470" r:id="rId23"/>
    <p:sldId id="475" r:id="rId24"/>
    <p:sldId id="474" r:id="rId25"/>
    <p:sldId id="476" r:id="rId26"/>
    <p:sldId id="471" r:id="rId27"/>
    <p:sldId id="472" r:id="rId28"/>
    <p:sldId id="473" r:id="rId29"/>
    <p:sldId id="455" r:id="rId30"/>
    <p:sldId id="478" r:id="rId31"/>
    <p:sldId id="469" r:id="rId32"/>
    <p:sldId id="477" r:id="rId3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CC66"/>
    <a:srgbClr val="800000"/>
    <a:srgbClr val="A45C10"/>
    <a:srgbClr val="FF0080"/>
    <a:srgbClr val="543436"/>
    <a:srgbClr val="66FFCC"/>
    <a:srgbClr val="FF6FCF"/>
    <a:srgbClr val="00CC66"/>
    <a:srgbClr val="00FF00"/>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713" autoAdjust="0"/>
    <p:restoredTop sz="87287" autoAdjust="0"/>
  </p:normalViewPr>
  <p:slideViewPr>
    <p:cSldViewPr>
      <p:cViewPr>
        <p:scale>
          <a:sx n="75" d="100"/>
          <a:sy n="75" d="100"/>
        </p:scale>
        <p:origin x="-1200" y="-44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32915-978D-6345-BB60-2BF6D99704B7}" type="datetimeFigureOut">
              <a:rPr lang="it-IT" smtClean="0"/>
              <a:pPr/>
              <a:t>27-02-2016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29CB42-F93E-AB4D-8D33-71F527D00197}"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F829CB42-F93E-AB4D-8D33-71F527D00197}" type="slidenum">
              <a:rPr lang="it-IT" smtClean="0"/>
              <a:pPr/>
              <a:t>27</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9CB877A-58CE-43FC-9F8C-5B7AF0084D51}" type="datetimeFigureOut">
              <a:rPr lang="it-IT" smtClean="0"/>
              <a:pPr/>
              <a:t>27-02-2016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9E7D030-AC64-4243-8271-BF1749E8D3B5}" type="slidenum">
              <a:rPr lang="it-IT" smtClean="0"/>
              <a:pPr/>
              <a:t>‹n.›</a:t>
            </a:fld>
            <a:endParaRPr lang="it-IT"/>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B877A-58CE-43FC-9F8C-5B7AF0084D51}" type="datetimeFigureOut">
              <a:rPr lang="it-IT" smtClean="0"/>
              <a:pPr/>
              <a:t>27-02-2016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7D030-AC64-4243-8271-BF1749E8D3B5}"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ssolv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685800" y="457200"/>
            <a:ext cx="7772400" cy="6093976"/>
          </a:xfrm>
          <a:prstGeom prst="rect">
            <a:avLst/>
          </a:prstGeom>
          <a:noFill/>
        </p:spPr>
        <p:txBody>
          <a:bodyPr wrap="square" rtlCol="0">
            <a:spAutoFit/>
          </a:bodyPr>
          <a:lstStyle/>
          <a:p>
            <a:pPr algn="ctr"/>
            <a:r>
              <a:rPr lang="it-IT" sz="13000" b="1" i="1" dirty="0" smtClean="0">
                <a:solidFill>
                  <a:srgbClr val="0000FF"/>
                </a:solidFill>
                <a:latin typeface="Times New Roman"/>
                <a:cs typeface="Times New Roman"/>
              </a:rPr>
              <a:t>L</a:t>
            </a:r>
            <a:r>
              <a:rPr lang="it-IT" sz="12500" i="1" dirty="0" smtClean="0">
                <a:solidFill>
                  <a:srgbClr val="0000FF"/>
                </a:solidFill>
                <a:latin typeface="Times New Roman"/>
                <a:cs typeface="Times New Roman"/>
              </a:rPr>
              <a:t>iturgia</a:t>
            </a:r>
          </a:p>
          <a:p>
            <a:pPr algn="ctr"/>
            <a:r>
              <a:rPr lang="it-IT" sz="12500" i="1" dirty="0" smtClean="0">
                <a:solidFill>
                  <a:srgbClr val="0000FF"/>
                </a:solidFill>
                <a:latin typeface="Times New Roman"/>
                <a:cs typeface="Times New Roman"/>
              </a:rPr>
              <a:t>e </a:t>
            </a:r>
            <a:r>
              <a:rPr lang="it-IT" sz="13000" b="1" i="1" dirty="0" smtClean="0">
                <a:solidFill>
                  <a:srgbClr val="0000FF"/>
                </a:solidFill>
                <a:latin typeface="Times New Roman"/>
                <a:cs typeface="Times New Roman"/>
              </a:rPr>
              <a:t>V</a:t>
            </a:r>
            <a:r>
              <a:rPr lang="it-IT" sz="12500" i="1" dirty="0" smtClean="0">
                <a:solidFill>
                  <a:srgbClr val="0000FF"/>
                </a:solidFill>
                <a:latin typeface="Times New Roman"/>
                <a:cs typeface="Times New Roman"/>
              </a:rPr>
              <a:t>ita </a:t>
            </a:r>
          </a:p>
          <a:p>
            <a:pPr algn="ctr"/>
            <a:r>
              <a:rPr lang="it-IT" sz="13000" b="1" i="1" dirty="0" smtClean="0">
                <a:solidFill>
                  <a:srgbClr val="0000FF"/>
                </a:solidFill>
                <a:latin typeface="Times New Roman"/>
                <a:cs typeface="Times New Roman"/>
              </a:rPr>
              <a:t>O</a:t>
            </a:r>
            <a:r>
              <a:rPr lang="it-IT" sz="12500" i="1" dirty="0" smtClean="0">
                <a:solidFill>
                  <a:srgbClr val="0000FF"/>
                </a:solidFill>
                <a:latin typeface="Times New Roman"/>
                <a:cs typeface="Times New Roman"/>
              </a:rPr>
              <a:t>rdinaria</a:t>
            </a:r>
            <a:endParaRPr lang="it-IT" sz="12500" i="1" dirty="0">
              <a:solidFill>
                <a:srgbClr val="0000FF"/>
              </a:solidFill>
              <a:latin typeface="Times New Roman"/>
              <a:cs typeface="Times New Roman"/>
            </a:endParaRPr>
          </a:p>
        </p:txBody>
      </p:sp>
    </p:spTree>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381000" y="1905000"/>
            <a:ext cx="5029200" cy="2031325"/>
          </a:xfrm>
          <a:prstGeom prst="rect">
            <a:avLst/>
          </a:prstGeom>
          <a:noFill/>
          <a:ln>
            <a:noFill/>
          </a:ln>
        </p:spPr>
        <p:txBody>
          <a:bodyPr wrap="square" rtlCol="0">
            <a:spAutoFit/>
          </a:bodyPr>
          <a:lstStyle/>
          <a:p>
            <a:pPr algn="ctr"/>
            <a:r>
              <a:rPr lang="it-IT" sz="12600" b="1" dirty="0" smtClean="0">
                <a:ln>
                  <a:solidFill>
                    <a:schemeClr val="tx2">
                      <a:lumMod val="75000"/>
                    </a:schemeClr>
                  </a:solidFill>
                </a:ln>
                <a:solidFill>
                  <a:srgbClr val="0000FF"/>
                </a:solidFill>
              </a:rPr>
              <a:t>l’Acqua</a:t>
            </a:r>
            <a:endParaRPr lang="it-IT" sz="12600" b="1" dirty="0">
              <a:ln>
                <a:solidFill>
                  <a:schemeClr val="tx2">
                    <a:lumMod val="75000"/>
                  </a:schemeClr>
                </a:solidFill>
              </a:ln>
              <a:solidFill>
                <a:srgbClr val="0000FF"/>
              </a:solidFill>
            </a:endParaRPr>
          </a:p>
        </p:txBody>
      </p:sp>
      <p:pic>
        <p:nvPicPr>
          <p:cNvPr id="4" name="Picture 2" descr="C:\Users\Padre Armando\Pictures\Gesù sulla croce.jpg"/>
          <p:cNvPicPr>
            <a:picLocks noChangeAspect="1" noChangeArrowheads="1"/>
          </p:cNvPicPr>
          <p:nvPr/>
        </p:nvPicPr>
        <p:blipFill>
          <a:blip r:embed="rId2" cstate="print"/>
          <a:srcRect/>
          <a:stretch>
            <a:fillRect/>
          </a:stretch>
        </p:blipFill>
        <p:spPr bwMode="auto">
          <a:xfrm>
            <a:off x="5562600" y="0"/>
            <a:ext cx="3581400" cy="8058150"/>
          </a:xfrm>
          <a:prstGeom prst="rect">
            <a:avLst/>
          </a:prstGeom>
          <a:noFill/>
        </p:spPr>
      </p:pic>
      <p:sp>
        <p:nvSpPr>
          <p:cNvPr id="6" name="CasellaDiTesto 5"/>
          <p:cNvSpPr txBox="1"/>
          <p:nvPr/>
        </p:nvSpPr>
        <p:spPr>
          <a:xfrm>
            <a:off x="152400" y="4572000"/>
            <a:ext cx="5334000" cy="830997"/>
          </a:xfrm>
          <a:prstGeom prst="rect">
            <a:avLst/>
          </a:prstGeom>
          <a:noFill/>
          <a:ln>
            <a:noFill/>
          </a:ln>
        </p:spPr>
        <p:txBody>
          <a:bodyPr wrap="square" rtlCol="0">
            <a:spAutoFit/>
          </a:bodyPr>
          <a:lstStyle/>
          <a:p>
            <a:pPr algn="ctr"/>
            <a:r>
              <a:rPr lang="it-IT" sz="4800" b="1" dirty="0" smtClean="0">
                <a:ln>
                  <a:solidFill>
                    <a:schemeClr val="tx2">
                      <a:lumMod val="75000"/>
                    </a:schemeClr>
                  </a:solidFill>
                </a:ln>
                <a:solidFill>
                  <a:srgbClr val="FF0000"/>
                </a:solidFill>
              </a:rPr>
              <a:t>Il dono dello Spirito</a:t>
            </a:r>
            <a:endParaRPr lang="it-IT" sz="4800" b="1" dirty="0">
              <a:ln>
                <a:solidFill>
                  <a:schemeClr val="tx2">
                    <a:lumMod val="75000"/>
                  </a:schemeClr>
                </a:solidFill>
              </a:ln>
              <a:solidFill>
                <a:srgbClr val="FF0000"/>
              </a:solidFill>
            </a:endParaRPr>
          </a:p>
        </p:txBody>
      </p:sp>
    </p:spTree>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76200" y="139242"/>
            <a:ext cx="5410200" cy="6524864"/>
          </a:xfrm>
          <a:prstGeom prst="rect">
            <a:avLst/>
          </a:prstGeom>
          <a:solidFill>
            <a:srgbClr val="FFFFFF"/>
          </a:solidFill>
          <a:ln>
            <a:solidFill>
              <a:srgbClr val="800080"/>
            </a:solidFill>
          </a:ln>
        </p:spPr>
        <p:txBody>
          <a:bodyPr wrap="square" rtlCol="0">
            <a:spAutoFit/>
          </a:bodyPr>
          <a:lstStyle/>
          <a:p>
            <a:pPr algn="ctr"/>
            <a:r>
              <a:rPr lang="it-IT" sz="3800" dirty="0" smtClean="0"/>
              <a:t>Una nuova creazione </a:t>
            </a:r>
          </a:p>
          <a:p>
            <a:pPr algn="ctr"/>
            <a:r>
              <a:rPr lang="it-IT" sz="3800" dirty="0" smtClean="0"/>
              <a:t>(acqua-Spirito è l’inizio della creazione di </a:t>
            </a:r>
            <a:r>
              <a:rPr lang="it-IT" sz="3800" dirty="0" err="1" smtClean="0"/>
              <a:t>Gen</a:t>
            </a:r>
            <a:r>
              <a:rPr lang="it-IT" sz="3800" dirty="0" smtClean="0"/>
              <a:t> 1,2) </a:t>
            </a:r>
          </a:p>
          <a:p>
            <a:pPr algn="ctr"/>
            <a:r>
              <a:rPr lang="it-IT" sz="3800" dirty="0" smtClean="0"/>
              <a:t>che diventa possibile solo nascendo “dall’alto”, cioè da colui che è levato in alto, da Gesù in croce (</a:t>
            </a:r>
            <a:r>
              <a:rPr lang="it-IT" sz="3800" dirty="0" err="1" smtClean="0"/>
              <a:t>cf</a:t>
            </a:r>
            <a:r>
              <a:rPr lang="it-IT" sz="3800" dirty="0" smtClean="0"/>
              <a:t> </a:t>
            </a:r>
            <a:r>
              <a:rPr lang="it-IT" sz="3800" dirty="0" err="1" smtClean="0"/>
              <a:t>Gv</a:t>
            </a:r>
            <a:r>
              <a:rPr lang="it-IT" sz="3800" dirty="0" smtClean="0"/>
              <a:t> 3,14): lui doveva essere innalzato perché noi potessimo nascere dall’alto.    </a:t>
            </a:r>
            <a:r>
              <a:rPr lang="it-IT" sz="3800" dirty="0" err="1" smtClean="0"/>
              <a:t>Campitelli</a:t>
            </a:r>
            <a:endParaRPr lang="it-IT" sz="3800" dirty="0" smtClean="0"/>
          </a:p>
        </p:txBody>
      </p:sp>
      <p:pic>
        <p:nvPicPr>
          <p:cNvPr id="4" name="Picture 2" descr="C:\Users\Padre Armando\Pictures\Gesù sulla croce.jpg"/>
          <p:cNvPicPr>
            <a:picLocks noChangeAspect="1" noChangeArrowheads="1"/>
          </p:cNvPicPr>
          <p:nvPr/>
        </p:nvPicPr>
        <p:blipFill>
          <a:blip r:embed="rId2" cstate="print"/>
          <a:srcRect/>
          <a:stretch>
            <a:fillRect/>
          </a:stretch>
        </p:blipFill>
        <p:spPr bwMode="auto">
          <a:xfrm>
            <a:off x="5562600" y="0"/>
            <a:ext cx="3581400" cy="8058150"/>
          </a:xfrm>
          <a:prstGeom prst="rect">
            <a:avLst/>
          </a:prstGeom>
          <a:noFill/>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4619014" y="0"/>
            <a:ext cx="4524986" cy="6858000"/>
          </a:xfrm>
          <a:prstGeom prst="rect">
            <a:avLst/>
          </a:prstGeom>
          <a:ln>
            <a:noFill/>
          </a:ln>
          <a:effectLst>
            <a:softEdge rad="112500"/>
          </a:effectLst>
        </p:spPr>
      </p:pic>
      <p:sp>
        <p:nvSpPr>
          <p:cNvPr id="6" name="CasellaDiTesto 5"/>
          <p:cNvSpPr txBox="1"/>
          <p:nvPr/>
        </p:nvSpPr>
        <p:spPr>
          <a:xfrm>
            <a:off x="76200" y="227646"/>
            <a:ext cx="4419600" cy="6401754"/>
          </a:xfrm>
          <a:prstGeom prst="rect">
            <a:avLst/>
          </a:prstGeom>
          <a:solidFill>
            <a:srgbClr val="FFFFFF"/>
          </a:solidFill>
          <a:ln>
            <a:solidFill>
              <a:srgbClr val="800080"/>
            </a:solidFill>
          </a:ln>
        </p:spPr>
        <p:txBody>
          <a:bodyPr wrap="square" rtlCol="0">
            <a:spAutoFit/>
          </a:bodyPr>
          <a:lstStyle/>
          <a:p>
            <a:pPr algn="ctr"/>
            <a:r>
              <a:rPr lang="it-IT" sz="4100" dirty="0" smtClean="0"/>
              <a:t>«In verità, in verità io ti dico, se uno non nasce da </a:t>
            </a:r>
            <a:r>
              <a:rPr lang="it-IT" sz="4100" b="1" dirty="0" smtClean="0"/>
              <a:t>acqua</a:t>
            </a:r>
            <a:r>
              <a:rPr lang="it-IT" sz="4100" dirty="0" smtClean="0"/>
              <a:t> e </a:t>
            </a:r>
            <a:r>
              <a:rPr lang="it-IT" sz="4100" b="1" dirty="0" smtClean="0"/>
              <a:t>Spirito</a:t>
            </a:r>
            <a:r>
              <a:rPr lang="it-IT" sz="4100" dirty="0" smtClean="0"/>
              <a:t>, non può entrare nel regno di Dio. Quello che è nato dalla carne è carne, e quello che è nato dallo Spirito è spirito (</a:t>
            </a:r>
            <a:r>
              <a:rPr lang="it-IT" sz="4100" dirty="0" err="1" smtClean="0"/>
              <a:t>Gv</a:t>
            </a:r>
            <a:r>
              <a:rPr lang="it-IT" sz="4100" dirty="0" smtClean="0"/>
              <a:t> 3,5-6).</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304800" y="227646"/>
            <a:ext cx="8686800" cy="6524864"/>
          </a:xfrm>
          <a:prstGeom prst="rect">
            <a:avLst/>
          </a:prstGeom>
          <a:solidFill>
            <a:srgbClr val="FFFFFF"/>
          </a:solidFill>
          <a:ln>
            <a:solidFill>
              <a:srgbClr val="800080"/>
            </a:solidFill>
          </a:ln>
        </p:spPr>
        <p:txBody>
          <a:bodyPr wrap="square" rtlCol="0">
            <a:spAutoFit/>
          </a:bodyPr>
          <a:lstStyle/>
          <a:p>
            <a:pPr algn="just"/>
            <a:r>
              <a:rPr lang="it-IT" sz="3800" dirty="0" smtClean="0"/>
              <a:t>CCC 694. </a:t>
            </a:r>
          </a:p>
          <a:p>
            <a:pPr algn="just"/>
            <a:r>
              <a:rPr lang="it-IT" sz="3800" dirty="0" smtClean="0"/>
              <a:t>Il simbolismo dell’acqua significa l’azione dello Spirito Santo nel Battesimo, poiché dopo l’invocazione dello Spirito Santo, essa diviene il segno sacramentale efficace della nuova nascita: come la gestazione della nostra prima nascita si è operata nell’acqua, allo stesso modo l’acqua battesimale significa realmente che la nostra nascita alla vita divina ci è donata nello Spirito Santo.</a:t>
            </a:r>
          </a:p>
        </p:txBody>
      </p:sp>
    </p:spTree>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vale 1"/>
          <p:cNvSpPr/>
          <p:nvPr/>
        </p:nvSpPr>
        <p:spPr>
          <a:xfrm>
            <a:off x="76200" y="152400"/>
            <a:ext cx="6629400" cy="6629400"/>
          </a:xfrm>
          <a:prstGeom prst="ellipse">
            <a:avLst/>
          </a:prstGeom>
          <a:solidFill>
            <a:srgbClr val="FFBE5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4">
                  <a:lumMod val="60000"/>
                  <a:lumOff val="40000"/>
                </a:schemeClr>
              </a:solidFill>
            </a:endParaRPr>
          </a:p>
        </p:txBody>
      </p:sp>
      <p:sp>
        <p:nvSpPr>
          <p:cNvPr id="3" name="Ovale 2"/>
          <p:cNvSpPr/>
          <p:nvPr/>
        </p:nvSpPr>
        <p:spPr>
          <a:xfrm>
            <a:off x="1066800" y="1219200"/>
            <a:ext cx="4724400" cy="4572000"/>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endParaRPr lang="it-IT" dirty="0"/>
          </a:p>
        </p:txBody>
      </p:sp>
      <p:sp>
        <p:nvSpPr>
          <p:cNvPr id="4" name="Ovale 3"/>
          <p:cNvSpPr/>
          <p:nvPr/>
        </p:nvSpPr>
        <p:spPr>
          <a:xfrm>
            <a:off x="2286000" y="2286000"/>
            <a:ext cx="2362200" cy="2286000"/>
          </a:xfrm>
          <a:prstGeom prst="ellipse">
            <a:avLst/>
          </a:prstGeom>
          <a:solidFill>
            <a:srgbClr val="FF0000"/>
          </a:solidFill>
          <a:ln w="762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dirty="0" smtClean="0">
                <a:solidFill>
                  <a:schemeClr val="bg1"/>
                </a:solidFill>
              </a:rPr>
              <a:t>Spirito</a:t>
            </a:r>
          </a:p>
          <a:p>
            <a:pPr algn="ctr"/>
            <a:r>
              <a:rPr lang="it-IT" sz="2600" dirty="0" smtClean="0">
                <a:solidFill>
                  <a:schemeClr val="bg1"/>
                </a:solidFill>
              </a:rPr>
              <a:t>spirito</a:t>
            </a:r>
            <a:endParaRPr lang="it-IT" sz="2600" dirty="0">
              <a:solidFill>
                <a:schemeClr val="bg1"/>
              </a:solidFill>
            </a:endParaRPr>
          </a:p>
        </p:txBody>
      </p:sp>
      <p:sp>
        <p:nvSpPr>
          <p:cNvPr id="5" name="CasellaDiTesto 4"/>
          <p:cNvSpPr txBox="1"/>
          <p:nvPr/>
        </p:nvSpPr>
        <p:spPr>
          <a:xfrm>
            <a:off x="4724400" y="3363724"/>
            <a:ext cx="1143000" cy="446276"/>
          </a:xfrm>
          <a:prstGeom prst="rect">
            <a:avLst/>
          </a:prstGeom>
          <a:noFill/>
        </p:spPr>
        <p:txBody>
          <a:bodyPr wrap="square" rtlCol="0">
            <a:spAutoFit/>
          </a:bodyPr>
          <a:lstStyle/>
          <a:p>
            <a:r>
              <a:rPr lang="it-IT" sz="2200" b="1" dirty="0" smtClean="0"/>
              <a:t>Anima</a:t>
            </a:r>
            <a:endParaRPr lang="it-IT" sz="2200" b="1" dirty="0"/>
          </a:p>
        </p:txBody>
      </p:sp>
      <p:sp>
        <p:nvSpPr>
          <p:cNvPr id="6" name="CasellaDiTesto 5"/>
          <p:cNvSpPr txBox="1"/>
          <p:nvPr/>
        </p:nvSpPr>
        <p:spPr>
          <a:xfrm>
            <a:off x="5715000" y="3363724"/>
            <a:ext cx="1143000" cy="446276"/>
          </a:xfrm>
          <a:prstGeom prst="rect">
            <a:avLst/>
          </a:prstGeom>
          <a:noFill/>
        </p:spPr>
        <p:txBody>
          <a:bodyPr wrap="square" rtlCol="0">
            <a:spAutoFit/>
          </a:bodyPr>
          <a:lstStyle/>
          <a:p>
            <a:r>
              <a:rPr lang="it-IT" sz="2200" b="1" dirty="0" smtClean="0"/>
              <a:t>Corpo</a:t>
            </a:r>
            <a:endParaRPr lang="it-IT" sz="2200" b="1" dirty="0"/>
          </a:p>
        </p:txBody>
      </p:sp>
      <p:sp>
        <p:nvSpPr>
          <p:cNvPr id="7" name="CasellaDiTesto 6"/>
          <p:cNvSpPr txBox="1"/>
          <p:nvPr/>
        </p:nvSpPr>
        <p:spPr>
          <a:xfrm>
            <a:off x="6705600" y="85397"/>
            <a:ext cx="2438400" cy="3046988"/>
          </a:xfrm>
          <a:prstGeom prst="rect">
            <a:avLst/>
          </a:prstGeom>
          <a:solidFill>
            <a:schemeClr val="bg1"/>
          </a:solidFill>
        </p:spPr>
        <p:txBody>
          <a:bodyPr wrap="square" rtlCol="0">
            <a:spAutoFit/>
          </a:bodyPr>
          <a:lstStyle/>
          <a:p>
            <a:pPr algn="r"/>
            <a:r>
              <a:rPr lang="it-IT" sz="2400" dirty="0" smtClean="0"/>
              <a:t>L’uomo che interrompe la comunione con Dio cessa di ricevere il flusso vivificante dello Spirito.</a:t>
            </a:r>
          </a:p>
          <a:p>
            <a:pPr algn="r"/>
            <a:r>
              <a:rPr lang="it-IT" sz="2400" dirty="0" smtClean="0"/>
              <a:t>(Busca)</a:t>
            </a:r>
            <a:endParaRPr lang="it-IT" sz="2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0901145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mp:transition xmlns:mp="http://schemas.microsoft.com/office/mac/powerpoint/2008/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alphaModFix amt="41000"/>
          </a:blip>
          <a:stretch>
            <a:fillRect/>
          </a:stretch>
        </p:blipFill>
        <p:spPr>
          <a:xfrm>
            <a:off x="0" y="0"/>
            <a:ext cx="9144000" cy="6858000"/>
          </a:xfrm>
          <a:prstGeom prst="rect">
            <a:avLst/>
          </a:prstGeom>
        </p:spPr>
      </p:pic>
      <p:sp>
        <p:nvSpPr>
          <p:cNvPr id="2" name="CasellaDiTesto 1"/>
          <p:cNvSpPr txBox="1"/>
          <p:nvPr/>
        </p:nvSpPr>
        <p:spPr>
          <a:xfrm>
            <a:off x="304800" y="381000"/>
            <a:ext cx="8458200" cy="6263253"/>
          </a:xfrm>
          <a:prstGeom prst="rect">
            <a:avLst/>
          </a:prstGeom>
          <a:noFill/>
        </p:spPr>
        <p:txBody>
          <a:bodyPr wrap="square" rtlCol="0">
            <a:spAutoFit/>
          </a:bodyPr>
          <a:lstStyle/>
          <a:p>
            <a:pPr algn="ctr"/>
            <a:r>
              <a:rPr lang="it-IT" sz="5200" dirty="0" smtClean="0">
                <a:latin typeface="Apple Casual"/>
                <a:cs typeface="Apple Casual"/>
              </a:rPr>
              <a:t>Il mio popolo ha abbandonato me,</a:t>
            </a:r>
          </a:p>
          <a:p>
            <a:pPr algn="ctr"/>
            <a:r>
              <a:rPr lang="it-IT" sz="5200" dirty="0" smtClean="0">
                <a:latin typeface="Apple Casual"/>
                <a:cs typeface="Apple Casual"/>
              </a:rPr>
              <a:t>sorgente di acqua viva,</a:t>
            </a:r>
          </a:p>
          <a:p>
            <a:pPr algn="ctr"/>
            <a:r>
              <a:rPr lang="it-IT" sz="5200" dirty="0" smtClean="0">
                <a:latin typeface="Apple Casual"/>
                <a:cs typeface="Apple Casual"/>
              </a:rPr>
              <a:t>e si è scavato cisterne,</a:t>
            </a:r>
          </a:p>
          <a:p>
            <a:pPr algn="ctr"/>
            <a:r>
              <a:rPr lang="it-IT" sz="5200" dirty="0" smtClean="0">
                <a:latin typeface="Apple Casual"/>
                <a:cs typeface="Apple Casual"/>
              </a:rPr>
              <a:t>cisterne piene di crepe,</a:t>
            </a:r>
          </a:p>
          <a:p>
            <a:pPr algn="ctr"/>
            <a:r>
              <a:rPr lang="it-IT" sz="5200" dirty="0" smtClean="0">
                <a:latin typeface="Apple Casual"/>
                <a:cs typeface="Apple Casual"/>
              </a:rPr>
              <a:t>che non trattengono l'acqua. </a:t>
            </a:r>
          </a:p>
          <a:p>
            <a:pPr algn="r"/>
            <a:r>
              <a:rPr lang="it-IT" sz="3700" dirty="0" smtClean="0">
                <a:latin typeface="Apple Casual"/>
                <a:cs typeface="Apple Casual"/>
              </a:rPr>
              <a:t>(</a:t>
            </a:r>
            <a:r>
              <a:rPr lang="it-IT" sz="3700" dirty="0" err="1" smtClean="0">
                <a:latin typeface="Apple Casual"/>
                <a:cs typeface="Apple Casual"/>
              </a:rPr>
              <a:t>Ger</a:t>
            </a:r>
            <a:r>
              <a:rPr lang="it-IT" sz="3700" dirty="0" smtClean="0">
                <a:latin typeface="Apple Casual"/>
                <a:cs typeface="Apple Casual"/>
              </a:rPr>
              <a:t> 2,13)</a:t>
            </a:r>
            <a:endParaRPr lang="it-IT" sz="3700" dirty="0">
              <a:latin typeface="Apple Casual"/>
              <a:cs typeface="Apple Casual"/>
            </a:endParaRPr>
          </a:p>
        </p:txBody>
      </p:sp>
    </p:spTree>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lumMod val="75000"/>
          </a:schemeClr>
        </a:solidFill>
        <a:effectLst/>
      </p:bgPr>
    </p:bg>
    <p:spTree>
      <p:nvGrpSpPr>
        <p:cNvPr id="1" name=""/>
        <p:cNvGrpSpPr/>
        <p:nvPr/>
      </p:nvGrpSpPr>
      <p:grpSpPr>
        <a:xfrm>
          <a:off x="0" y="0"/>
          <a:ext cx="0" cy="0"/>
          <a:chOff x="0" y="0"/>
          <a:chExt cx="0" cy="0"/>
        </a:xfrm>
      </p:grpSpPr>
      <p:pic>
        <p:nvPicPr>
          <p:cNvPr id="6" name="Immagine 5"/>
          <p:cNvPicPr>
            <a:picLocks noChangeAspect="1"/>
          </p:cNvPicPr>
          <p:nvPr/>
        </p:nvPicPr>
        <p:blipFill>
          <a:blip r:embed="rId2">
            <a:lum bright="12000" contrast="14000"/>
          </a:blip>
          <a:stretch>
            <a:fillRect/>
          </a:stretch>
        </p:blipFill>
        <p:spPr>
          <a:xfrm>
            <a:off x="2057400" y="0"/>
            <a:ext cx="5105400" cy="6830918"/>
          </a:xfrm>
          <a:prstGeom prst="rect">
            <a:avLst/>
          </a:prstGeom>
          <a:ln>
            <a:noFill/>
          </a:ln>
          <a:effectLst>
            <a:softEdge rad="112500"/>
          </a:effectLst>
        </p:spPr>
      </p:pic>
      <p:pic>
        <p:nvPicPr>
          <p:cNvPr id="7" name="Immagine 6"/>
          <p:cNvPicPr>
            <a:picLocks noChangeAspect="1"/>
          </p:cNvPicPr>
          <p:nvPr/>
        </p:nvPicPr>
        <p:blipFill>
          <a:blip r:embed="rId3"/>
          <a:stretch>
            <a:fillRect/>
          </a:stretch>
        </p:blipFill>
        <p:spPr>
          <a:xfrm>
            <a:off x="2133600" y="0"/>
            <a:ext cx="4724400" cy="6936090"/>
          </a:xfrm>
          <a:prstGeom prst="rect">
            <a:avLst/>
          </a:prstGeom>
          <a:ln>
            <a:noFill/>
          </a:ln>
          <a:effectLst>
            <a:softEdge rad="112500"/>
          </a:effectLst>
        </p:spPr>
      </p:pic>
      <p:pic>
        <p:nvPicPr>
          <p:cNvPr id="8" name="Immagine 7"/>
          <p:cNvPicPr>
            <a:picLocks noChangeAspect="1"/>
          </p:cNvPicPr>
          <p:nvPr/>
        </p:nvPicPr>
        <p:blipFill>
          <a:blip r:embed="rId4">
            <a:lum bright="20000" contrast="12000"/>
          </a:blip>
          <a:stretch>
            <a:fillRect/>
          </a:stretch>
        </p:blipFill>
        <p:spPr>
          <a:xfrm>
            <a:off x="381000" y="0"/>
            <a:ext cx="8301959" cy="6858000"/>
          </a:xfrm>
          <a:prstGeom prst="rect">
            <a:avLst/>
          </a:prstGeom>
          <a:ln>
            <a:noFill/>
          </a:ln>
          <a:effectLst>
            <a:softEdge rad="112500"/>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83695" y="0"/>
            <a:ext cx="9303895" cy="6858000"/>
          </a:xfrm>
          <a:prstGeom prst="rect">
            <a:avLst/>
          </a:prstGeom>
        </p:spPr>
      </p:pic>
      <p:sp>
        <p:nvSpPr>
          <p:cNvPr id="4" name="CasellaDiTesto 3"/>
          <p:cNvSpPr txBox="1"/>
          <p:nvPr/>
        </p:nvSpPr>
        <p:spPr>
          <a:xfrm>
            <a:off x="0" y="5791200"/>
            <a:ext cx="9144000" cy="1077218"/>
          </a:xfrm>
          <a:prstGeom prst="rect">
            <a:avLst/>
          </a:prstGeom>
          <a:noFill/>
          <a:ln>
            <a:noFill/>
          </a:ln>
        </p:spPr>
        <p:txBody>
          <a:bodyPr wrap="square" rtlCol="0">
            <a:spAutoFit/>
          </a:bodyPr>
          <a:lstStyle/>
          <a:p>
            <a:pPr algn="ctr"/>
            <a:r>
              <a:rPr lang="it-IT" sz="3200" b="1" dirty="0" smtClean="0">
                <a:ln>
                  <a:solidFill>
                    <a:schemeClr val="tx2">
                      <a:lumMod val="75000"/>
                    </a:schemeClr>
                  </a:solidFill>
                </a:ln>
                <a:solidFill>
                  <a:schemeClr val="bg1"/>
                </a:solidFill>
              </a:rPr>
              <a:t>Dopo aver preso l'aceto, Gesù disse: «È compiuto!». E, chinato il capo, consegnò lo spirito </a:t>
            </a:r>
            <a:r>
              <a:rPr lang="it-IT" sz="3100" b="1" dirty="0" smtClean="0">
                <a:ln>
                  <a:solidFill>
                    <a:schemeClr val="tx2">
                      <a:lumMod val="75000"/>
                    </a:schemeClr>
                  </a:solidFill>
                </a:ln>
                <a:solidFill>
                  <a:schemeClr val="bg1"/>
                </a:solidFill>
              </a:rPr>
              <a:t>(</a:t>
            </a:r>
            <a:r>
              <a:rPr lang="it-IT" sz="3100" b="1" dirty="0" err="1" smtClean="0">
                <a:ln>
                  <a:solidFill>
                    <a:schemeClr val="tx2">
                      <a:lumMod val="75000"/>
                    </a:schemeClr>
                  </a:solidFill>
                </a:ln>
                <a:solidFill>
                  <a:schemeClr val="bg1"/>
                </a:solidFill>
              </a:rPr>
              <a:t>Gv</a:t>
            </a:r>
            <a:r>
              <a:rPr lang="it-IT" sz="3100" b="1" dirty="0" smtClean="0">
                <a:ln>
                  <a:solidFill>
                    <a:schemeClr val="tx2">
                      <a:lumMod val="75000"/>
                    </a:schemeClr>
                  </a:solidFill>
                </a:ln>
                <a:solidFill>
                  <a:schemeClr val="bg1"/>
                </a:solidFill>
              </a:rPr>
              <a:t> 19,30).</a:t>
            </a:r>
            <a:endParaRPr lang="it-IT" sz="3100" b="1" dirty="0">
              <a:ln>
                <a:solidFill>
                  <a:schemeClr val="tx2">
                    <a:lumMod val="75000"/>
                  </a:schemeClr>
                </a:solidFill>
              </a:ln>
              <a:solidFill>
                <a:schemeClr val="bg1"/>
              </a:solidFill>
            </a:endParaRPr>
          </a:p>
        </p:txBody>
      </p:sp>
      <p:sp>
        <p:nvSpPr>
          <p:cNvPr id="3" name="CasellaDiTesto 2"/>
          <p:cNvSpPr txBox="1"/>
          <p:nvPr/>
        </p:nvSpPr>
        <p:spPr>
          <a:xfrm>
            <a:off x="228600" y="5410200"/>
            <a:ext cx="9144000" cy="1554272"/>
          </a:xfrm>
          <a:prstGeom prst="rect">
            <a:avLst/>
          </a:prstGeom>
          <a:noFill/>
          <a:ln>
            <a:noFill/>
          </a:ln>
        </p:spPr>
        <p:txBody>
          <a:bodyPr wrap="square" rtlCol="0">
            <a:spAutoFit/>
          </a:bodyPr>
          <a:lstStyle/>
          <a:p>
            <a:r>
              <a:rPr lang="it-IT" sz="9500" b="1" dirty="0" smtClean="0">
                <a:ln>
                  <a:solidFill>
                    <a:schemeClr val="tx2">
                      <a:lumMod val="75000"/>
                    </a:schemeClr>
                  </a:solidFill>
                </a:ln>
                <a:solidFill>
                  <a:schemeClr val="bg1"/>
                </a:solidFill>
              </a:rPr>
              <a:t>«Ho sete» </a:t>
            </a:r>
            <a:r>
              <a:rPr lang="it-IT" sz="6100" b="1" dirty="0" smtClean="0">
                <a:ln>
                  <a:solidFill>
                    <a:schemeClr val="tx2">
                      <a:lumMod val="75000"/>
                    </a:schemeClr>
                  </a:solidFill>
                </a:ln>
                <a:solidFill>
                  <a:schemeClr val="bg1"/>
                </a:solidFill>
              </a:rPr>
              <a:t>(</a:t>
            </a:r>
            <a:r>
              <a:rPr lang="it-IT" sz="6100" b="1" dirty="0" err="1" smtClean="0">
                <a:ln>
                  <a:solidFill>
                    <a:schemeClr val="tx2">
                      <a:lumMod val="75000"/>
                    </a:schemeClr>
                  </a:solidFill>
                </a:ln>
                <a:solidFill>
                  <a:schemeClr val="bg1"/>
                </a:solidFill>
              </a:rPr>
              <a:t>Gv</a:t>
            </a:r>
            <a:r>
              <a:rPr lang="it-IT" sz="6100" b="1" dirty="0" smtClean="0">
                <a:ln>
                  <a:solidFill>
                    <a:schemeClr val="tx2">
                      <a:lumMod val="75000"/>
                    </a:schemeClr>
                  </a:solidFill>
                </a:ln>
                <a:solidFill>
                  <a:schemeClr val="bg1"/>
                </a:solidFill>
              </a:rPr>
              <a:t> 19,28)</a:t>
            </a:r>
            <a:endParaRPr lang="it-IT" sz="6100" b="1" dirty="0">
              <a:ln>
                <a:solidFill>
                  <a:schemeClr val="tx2">
                    <a:lumMod val="75000"/>
                  </a:schemeClr>
                </a:solidFill>
              </a:ln>
              <a:solidFill>
                <a:schemeClr val="bg1"/>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304800" y="227646"/>
            <a:ext cx="8686800" cy="6186308"/>
          </a:xfrm>
          <a:prstGeom prst="rect">
            <a:avLst/>
          </a:prstGeom>
          <a:solidFill>
            <a:srgbClr val="FFFFFF"/>
          </a:solidFill>
          <a:ln>
            <a:solidFill>
              <a:srgbClr val="800080"/>
            </a:solidFill>
          </a:ln>
        </p:spPr>
        <p:txBody>
          <a:bodyPr wrap="square" rtlCol="0">
            <a:spAutoFit/>
          </a:bodyPr>
          <a:lstStyle/>
          <a:p>
            <a:pPr algn="just"/>
            <a:r>
              <a:rPr lang="it-IT" sz="4400" dirty="0" smtClean="0"/>
              <a:t>CCC 694. </a:t>
            </a:r>
          </a:p>
          <a:p>
            <a:pPr algn="just"/>
            <a:r>
              <a:rPr lang="it-IT" sz="4400" dirty="0" err="1" smtClean="0"/>
              <a:t>…</a:t>
            </a:r>
            <a:r>
              <a:rPr lang="it-IT" sz="4400" dirty="0" smtClean="0"/>
              <a:t>“Battezzati in un solo Spirito”, noi “ci siamo” anche “abbeverati a un solo Spirito” ( 1Cor 12,13 ): lo Spirito, dunque, è anche personalmente l’acqua viva che scaturisce da Cristo crocifisso come dalla sua sorgente [ </a:t>
            </a:r>
            <a:r>
              <a:rPr lang="it-IT" sz="4400" dirty="0" err="1" smtClean="0"/>
              <a:t>Cf</a:t>
            </a:r>
            <a:r>
              <a:rPr lang="it-IT" sz="4400" dirty="0" smtClean="0"/>
              <a:t> </a:t>
            </a:r>
            <a:r>
              <a:rPr lang="it-IT" sz="4400" dirty="0" err="1" smtClean="0"/>
              <a:t>Gv</a:t>
            </a:r>
            <a:r>
              <a:rPr lang="it-IT" sz="4400" dirty="0" smtClean="0"/>
              <a:t> 19,34; 1Gv 5,8 ] e che </a:t>
            </a:r>
            <a:r>
              <a:rPr lang="it-IT" sz="4400" b="1" dirty="0" smtClean="0"/>
              <a:t>in noi zampilla</a:t>
            </a:r>
            <a:r>
              <a:rPr lang="it-IT" sz="4400" dirty="0" smtClean="0"/>
              <a:t> per la Vita eterna.</a:t>
            </a:r>
          </a:p>
        </p:txBody>
      </p:sp>
    </p:spTree>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asellaDiTesto 4"/>
          <p:cNvSpPr txBox="1"/>
          <p:nvPr/>
        </p:nvSpPr>
        <p:spPr>
          <a:xfrm>
            <a:off x="76200" y="0"/>
            <a:ext cx="8915400" cy="6863418"/>
          </a:xfrm>
          <a:prstGeom prst="rect">
            <a:avLst/>
          </a:prstGeom>
          <a:solidFill>
            <a:srgbClr val="FFFFFF"/>
          </a:solidFill>
          <a:ln>
            <a:solidFill>
              <a:srgbClr val="FF0000"/>
            </a:solidFill>
          </a:ln>
        </p:spPr>
        <p:txBody>
          <a:bodyPr wrap="square" rtlCol="0">
            <a:spAutoFit/>
          </a:bodyPr>
          <a:lstStyle/>
          <a:p>
            <a:pPr algn="ctr"/>
            <a:r>
              <a:rPr lang="it-IT" sz="3600" dirty="0" smtClean="0">
                <a:solidFill>
                  <a:srgbClr val="FF0000"/>
                </a:solidFill>
              </a:rPr>
              <a:t>Benedetto </a:t>
            </a:r>
            <a:r>
              <a:rPr lang="it-IT" sz="3600" dirty="0" err="1" smtClean="0">
                <a:solidFill>
                  <a:srgbClr val="FF0000"/>
                </a:solidFill>
              </a:rPr>
              <a:t>XVI</a:t>
            </a:r>
            <a:endParaRPr lang="it-IT" sz="3600" dirty="0" smtClean="0">
              <a:solidFill>
                <a:srgbClr val="FF0000"/>
              </a:solidFill>
            </a:endParaRPr>
          </a:p>
          <a:p>
            <a:pPr algn="ctr"/>
            <a:endParaRPr lang="it-IT" sz="800" b="1" dirty="0" smtClean="0">
              <a:solidFill>
                <a:srgbClr val="FF0000"/>
              </a:solidFill>
            </a:endParaRPr>
          </a:p>
          <a:p>
            <a:pPr algn="ctr"/>
            <a:r>
              <a:rPr lang="it-IT" sz="3300" dirty="0" smtClean="0"/>
              <a:t>Il mio proprio io mi viene tolto e viene inserito in un nuovo soggetto più grande, nel quale il mio io c’è di nuovo, ma trasformato, purificato, “aperto” mediante l’inserimento nell’Altro, nel quale acquista </a:t>
            </a:r>
            <a:r>
              <a:rPr lang="it-IT" sz="3300" b="1" dirty="0" smtClean="0"/>
              <a:t>il suo nuovo spazio di esistenza</a:t>
            </a:r>
            <a:r>
              <a:rPr lang="it-IT" sz="3300" dirty="0" smtClean="0"/>
              <a:t>. Diventiamo così “</a:t>
            </a:r>
            <a:r>
              <a:rPr lang="it-IT" sz="3300" b="1" dirty="0" smtClean="0"/>
              <a:t>uno in Cristo</a:t>
            </a:r>
            <a:r>
              <a:rPr lang="it-IT" sz="3300" dirty="0" smtClean="0"/>
              <a:t>” (Gal 3,28), un unico soggetto nuovo, e </a:t>
            </a:r>
            <a:r>
              <a:rPr lang="it-IT" sz="3300" b="1" dirty="0" smtClean="0"/>
              <a:t>il nostro io viene liberato dal suo isolamento</a:t>
            </a:r>
            <a:r>
              <a:rPr lang="it-IT" sz="3300" dirty="0" smtClean="0"/>
              <a:t>. “Io, ma non più io”: è questa la formula dell’esistenza cristiana fondata nel battesimo, la formula della risurrezione dentro al tempo, la formula della “novità” cristiana chiamata a trasformare il mondo.</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5334000" y="1524000"/>
            <a:ext cx="3962400" cy="3647153"/>
          </a:xfrm>
          <a:prstGeom prst="rect">
            <a:avLst/>
          </a:prstGeom>
          <a:noFill/>
        </p:spPr>
        <p:txBody>
          <a:bodyPr wrap="square" rtlCol="0">
            <a:spAutoFit/>
          </a:bodyPr>
          <a:lstStyle/>
          <a:p>
            <a:pPr algn="ctr"/>
            <a:r>
              <a:rPr lang="it-IT" sz="7700" b="1" dirty="0" smtClean="0">
                <a:solidFill>
                  <a:srgbClr val="0000FF"/>
                </a:solidFill>
              </a:rPr>
              <a:t>Liturgia alla Sorgente</a:t>
            </a:r>
            <a:endParaRPr lang="it-IT" sz="7700" b="1" dirty="0">
              <a:solidFill>
                <a:srgbClr val="0000FF"/>
              </a:solidFill>
            </a:endParaRPr>
          </a:p>
        </p:txBody>
      </p:sp>
      <p:pic>
        <p:nvPicPr>
          <p:cNvPr id="5" name="Immagine 4"/>
          <p:cNvPicPr>
            <a:picLocks noChangeAspect="1"/>
          </p:cNvPicPr>
          <p:nvPr/>
        </p:nvPicPr>
        <p:blipFill>
          <a:blip r:embed="rId2"/>
          <a:stretch>
            <a:fillRect/>
          </a:stretch>
        </p:blipFill>
        <p:spPr>
          <a:xfrm>
            <a:off x="0" y="0"/>
            <a:ext cx="5334000" cy="6858000"/>
          </a:xfrm>
          <a:prstGeom prst="rect">
            <a:avLst/>
          </a:prstGeom>
        </p:spPr>
      </p:pic>
    </p:spTree>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lum bright="-11000" contrast="3000"/>
          </a:blip>
          <a:stretch>
            <a:fillRect/>
          </a:stretch>
        </p:blipFill>
        <p:spPr>
          <a:xfrm>
            <a:off x="2057400" y="228600"/>
            <a:ext cx="4937482" cy="6330950"/>
          </a:xfrm>
          <a:prstGeom prst="rect">
            <a:avLst/>
          </a:prstGeom>
          <a:ln>
            <a:noFill/>
          </a:ln>
          <a:effectLst>
            <a:softEdge rad="112500"/>
          </a:effectLst>
        </p:spPr>
      </p:pic>
      <p:sp>
        <p:nvSpPr>
          <p:cNvPr id="13" name="CasellaDiTesto 12"/>
          <p:cNvSpPr txBox="1"/>
          <p:nvPr/>
        </p:nvSpPr>
        <p:spPr>
          <a:xfrm>
            <a:off x="152400" y="76200"/>
            <a:ext cx="8915400" cy="6740306"/>
          </a:xfrm>
          <a:prstGeom prst="rect">
            <a:avLst/>
          </a:prstGeom>
          <a:solidFill>
            <a:srgbClr val="FFFFFF"/>
          </a:solidFill>
          <a:ln>
            <a:solidFill>
              <a:srgbClr val="800080"/>
            </a:solidFill>
          </a:ln>
        </p:spPr>
        <p:txBody>
          <a:bodyPr wrap="square" rtlCol="0">
            <a:spAutoFit/>
          </a:bodyPr>
          <a:lstStyle/>
          <a:p>
            <a:pPr algn="ctr"/>
            <a:r>
              <a:rPr lang="it-IT" sz="5400" b="1" dirty="0" smtClean="0">
                <a:solidFill>
                  <a:srgbClr val="FF0000"/>
                </a:solidFill>
              </a:rPr>
              <a:t>PREFAZIO:</a:t>
            </a:r>
          </a:p>
          <a:p>
            <a:pPr algn="ctr"/>
            <a:r>
              <a:rPr lang="it-IT" sz="5400" dirty="0" smtClean="0"/>
              <a:t>Egli chiese alla Samaritana l'acqua da bere, per farle </a:t>
            </a:r>
          </a:p>
          <a:p>
            <a:pPr algn="ctr"/>
            <a:r>
              <a:rPr lang="it-IT" sz="5400" dirty="0" smtClean="0"/>
              <a:t>il grande dono della fede, e di questa fede ebbe sete così ardente da accendere in lei la fiamma del tuo amore.</a:t>
            </a:r>
            <a:endParaRPr lang="it-IT" sz="5400" dirty="0"/>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lum bright="-8000"/>
          </a:blip>
          <a:stretch>
            <a:fillRect/>
          </a:stretch>
        </p:blipFill>
        <p:spPr>
          <a:xfrm>
            <a:off x="685800" y="457200"/>
            <a:ext cx="7611241" cy="6019800"/>
          </a:xfrm>
          <a:prstGeom prst="rect">
            <a:avLst/>
          </a:prstGeom>
          <a:ln>
            <a:noFill/>
          </a:ln>
          <a:effectLst>
            <a:softEdge rad="112500"/>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lumMod val="75000"/>
          </a:schemeClr>
        </a:solidFill>
        <a:effectLst/>
      </p:bgPr>
    </p:bg>
    <p:spTree>
      <p:nvGrpSpPr>
        <p:cNvPr id="1" name=""/>
        <p:cNvGrpSpPr/>
        <p:nvPr/>
      </p:nvGrpSpPr>
      <p:grpSpPr>
        <a:xfrm>
          <a:off x="0" y="0"/>
          <a:ext cx="0" cy="0"/>
          <a:chOff x="0" y="0"/>
          <a:chExt cx="0" cy="0"/>
        </a:xfrm>
      </p:grpSpPr>
      <p:sp>
        <p:nvSpPr>
          <p:cNvPr id="9" name="CasellaDiTesto 8"/>
          <p:cNvSpPr txBox="1"/>
          <p:nvPr/>
        </p:nvSpPr>
        <p:spPr>
          <a:xfrm>
            <a:off x="152400" y="76200"/>
            <a:ext cx="8839200" cy="6632585"/>
          </a:xfrm>
          <a:prstGeom prst="rect">
            <a:avLst/>
          </a:prstGeom>
          <a:noFill/>
        </p:spPr>
        <p:txBody>
          <a:bodyPr wrap="square" rtlCol="0">
            <a:spAutoFit/>
          </a:bodyPr>
          <a:lstStyle/>
          <a:p>
            <a:pPr algn="ctr"/>
            <a:r>
              <a:rPr lang="it-IT" sz="8500" b="1" dirty="0" smtClean="0">
                <a:solidFill>
                  <a:schemeClr val="bg1"/>
                </a:solidFill>
                <a:ea typeface="Book Antiqua"/>
                <a:cs typeface="Book Antiqua"/>
              </a:rPr>
              <a:t>Gesù, ritto in piedi, gridò: Se qualcuno ha sete, venga a me, e beva </a:t>
            </a:r>
          </a:p>
          <a:p>
            <a:pPr algn="ctr"/>
            <a:r>
              <a:rPr lang="it-IT" sz="8500" b="1" dirty="0" smtClean="0">
                <a:solidFill>
                  <a:schemeClr val="bg1"/>
                </a:solidFill>
                <a:ea typeface="Book Antiqua"/>
                <a:cs typeface="Book Antiqua"/>
              </a:rPr>
              <a:t>chi crede in me. </a:t>
            </a:r>
            <a:endParaRPr lang="it-IT" sz="8500" b="1" dirty="0">
              <a:solidFill>
                <a:schemeClr val="bg1"/>
              </a:solidFill>
              <a:cs typeface="Times New Roman"/>
            </a:endParaRPr>
          </a:p>
        </p:txBody>
      </p:sp>
      <p:sp>
        <p:nvSpPr>
          <p:cNvPr id="8" name="CasellaDiTesto 7"/>
          <p:cNvSpPr txBox="1"/>
          <p:nvPr/>
        </p:nvSpPr>
        <p:spPr>
          <a:xfrm>
            <a:off x="228600" y="-159306"/>
            <a:ext cx="8839200" cy="7017306"/>
          </a:xfrm>
          <a:prstGeom prst="rect">
            <a:avLst/>
          </a:prstGeom>
          <a:noFill/>
        </p:spPr>
        <p:txBody>
          <a:bodyPr wrap="square" rtlCol="0">
            <a:spAutoFit/>
          </a:bodyPr>
          <a:lstStyle/>
          <a:p>
            <a:pPr algn="ctr"/>
            <a:r>
              <a:rPr lang="it-IT" sz="7500" b="1" dirty="0" smtClean="0">
                <a:solidFill>
                  <a:srgbClr val="FFFFFF"/>
                </a:solidFill>
                <a:ea typeface="Book Antiqua"/>
                <a:cs typeface="Book Antiqua"/>
              </a:rPr>
              <a:t>Come dice la Scrittura: </a:t>
            </a:r>
          </a:p>
          <a:p>
            <a:pPr algn="ctr"/>
            <a:r>
              <a:rPr lang="it-IT" sz="7500" b="1" dirty="0" smtClean="0">
                <a:solidFill>
                  <a:srgbClr val="FFFFFF"/>
                </a:solidFill>
                <a:ea typeface="Book Antiqua"/>
                <a:cs typeface="Book Antiqua"/>
              </a:rPr>
              <a:t>“Dal suo grembo sgorgheranno fiumi di acqua viva” </a:t>
            </a:r>
          </a:p>
          <a:p>
            <a:pPr algn="ctr"/>
            <a:r>
              <a:rPr lang="it-IT" sz="5900" b="1" dirty="0" smtClean="0">
                <a:solidFill>
                  <a:srgbClr val="FFFFFF"/>
                </a:solidFill>
                <a:ea typeface="Book Antiqua"/>
                <a:cs typeface="Book Antiqua"/>
              </a:rPr>
              <a:t>(</a:t>
            </a:r>
            <a:r>
              <a:rPr lang="it-IT" sz="5900" b="1" dirty="0" err="1" smtClean="0">
                <a:solidFill>
                  <a:srgbClr val="FFFFFF"/>
                </a:solidFill>
                <a:ea typeface="Book Antiqua"/>
                <a:cs typeface="Book Antiqua"/>
              </a:rPr>
              <a:t>Gv</a:t>
            </a:r>
            <a:r>
              <a:rPr lang="it-IT" sz="5900" b="1" dirty="0" smtClean="0">
                <a:solidFill>
                  <a:srgbClr val="FFFFFF"/>
                </a:solidFill>
                <a:ea typeface="Book Antiqua"/>
                <a:cs typeface="Book Antiqua"/>
              </a:rPr>
              <a:t> </a:t>
            </a:r>
            <a:r>
              <a:rPr lang="it-IT" sz="5900" b="1" dirty="0" err="1" smtClean="0">
                <a:solidFill>
                  <a:srgbClr val="FFFFFF"/>
                </a:solidFill>
                <a:ea typeface="Book Antiqua"/>
                <a:cs typeface="Book Antiqua"/>
              </a:rPr>
              <a:t>7</a:t>
            </a:r>
            <a:r>
              <a:rPr lang="it-IT" sz="5900" b="1" dirty="0" smtClean="0">
                <a:solidFill>
                  <a:srgbClr val="FFFFFF"/>
                </a:solidFill>
                <a:ea typeface="Book Antiqua"/>
                <a:cs typeface="Book Antiqua"/>
              </a:rPr>
              <a:t>, 37)</a:t>
            </a:r>
            <a:r>
              <a:rPr lang="it-IT" sz="7500" b="1" dirty="0" smtClean="0">
                <a:solidFill>
                  <a:srgbClr val="FFFFFF"/>
                </a:solidFill>
                <a:ea typeface="Book Antiqua"/>
                <a:cs typeface="Book Antiqua"/>
              </a:rPr>
              <a:t>.</a:t>
            </a:r>
            <a:endParaRPr lang="it-IT" sz="7500" b="1" dirty="0">
              <a:solidFill>
                <a:srgbClr val="FFFFFF"/>
              </a:solidFill>
              <a:cs typeface="Times New Roman"/>
            </a:endParaRPr>
          </a:p>
        </p:txBody>
      </p:sp>
      <p:sp>
        <p:nvSpPr>
          <p:cNvPr id="4" name="CasellaDiTesto 3"/>
          <p:cNvSpPr txBox="1"/>
          <p:nvPr/>
        </p:nvSpPr>
        <p:spPr>
          <a:xfrm>
            <a:off x="228600" y="118437"/>
            <a:ext cx="8763000" cy="6632585"/>
          </a:xfrm>
          <a:prstGeom prst="rect">
            <a:avLst/>
          </a:prstGeom>
          <a:solidFill>
            <a:srgbClr val="FFFFFF"/>
          </a:solidFill>
          <a:ln>
            <a:solidFill>
              <a:srgbClr val="FFFF00"/>
            </a:solidFill>
          </a:ln>
        </p:spPr>
        <p:txBody>
          <a:bodyPr wrap="square" rtlCol="0">
            <a:spAutoFit/>
          </a:bodyPr>
          <a:lstStyle/>
          <a:p>
            <a:pPr algn="ctr"/>
            <a:r>
              <a:rPr lang="it-IT" sz="8500" b="1" dirty="0" smtClean="0">
                <a:solidFill>
                  <a:srgbClr val="000000"/>
                </a:solidFill>
                <a:ea typeface="Book Antiqua"/>
                <a:cs typeface="Book Antiqua"/>
              </a:rPr>
              <a:t>Questo egli disse dello Spirito che avrebbero ricevuto i credenti in lui </a:t>
            </a:r>
          </a:p>
          <a:p>
            <a:pPr algn="ctr"/>
            <a:r>
              <a:rPr lang="it-IT" sz="8500" b="1" dirty="0" smtClean="0">
                <a:solidFill>
                  <a:srgbClr val="000000"/>
                </a:solidFill>
                <a:ea typeface="Book Antiqua"/>
                <a:cs typeface="Book Antiqua"/>
              </a:rPr>
              <a:t>(</a:t>
            </a:r>
            <a:r>
              <a:rPr lang="it-IT" sz="8500" b="1" dirty="0" err="1" smtClean="0">
                <a:solidFill>
                  <a:srgbClr val="000000"/>
                </a:solidFill>
                <a:ea typeface="Book Antiqua"/>
                <a:cs typeface="Book Antiqua"/>
              </a:rPr>
              <a:t>Gv</a:t>
            </a:r>
            <a:r>
              <a:rPr lang="it-IT" sz="8500" b="1" dirty="0" smtClean="0">
                <a:solidFill>
                  <a:srgbClr val="000000"/>
                </a:solidFill>
                <a:ea typeface="Book Antiqua"/>
                <a:cs typeface="Book Antiqua"/>
              </a:rPr>
              <a:t> 37,38-39).</a:t>
            </a:r>
            <a:endParaRPr lang="it-IT" sz="8500" b="1" dirty="0">
              <a:solidFill>
                <a:srgbClr val="000000"/>
              </a:solidFill>
              <a:cs typeface="Times New Roman"/>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8" grpId="1"/>
      <p:bldP spid="4"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457200" y="3810000"/>
            <a:ext cx="8229600" cy="2831544"/>
          </a:xfrm>
          <a:prstGeom prst="rect">
            <a:avLst/>
          </a:prstGeom>
          <a:noFill/>
          <a:ln>
            <a:noFill/>
          </a:ln>
        </p:spPr>
        <p:txBody>
          <a:bodyPr wrap="square" rtlCol="0">
            <a:spAutoFit/>
          </a:bodyPr>
          <a:lstStyle/>
          <a:p>
            <a:pPr algn="ctr"/>
            <a:r>
              <a:rPr lang="it-IT" sz="8900" b="1" dirty="0" smtClean="0">
                <a:ln>
                  <a:solidFill>
                    <a:schemeClr val="tx2">
                      <a:lumMod val="75000"/>
                    </a:schemeClr>
                  </a:solidFill>
                </a:ln>
                <a:solidFill>
                  <a:srgbClr val="1F497D"/>
                </a:solidFill>
              </a:rPr>
              <a:t>«Dateci acqua da bere!»</a:t>
            </a:r>
          </a:p>
        </p:txBody>
      </p:sp>
      <p:sp>
        <p:nvSpPr>
          <p:cNvPr id="5" name="CasellaDiTesto 4"/>
          <p:cNvSpPr txBox="1"/>
          <p:nvPr/>
        </p:nvSpPr>
        <p:spPr>
          <a:xfrm>
            <a:off x="152400" y="152400"/>
            <a:ext cx="4724400" cy="1461939"/>
          </a:xfrm>
          <a:prstGeom prst="rect">
            <a:avLst/>
          </a:prstGeom>
          <a:noFill/>
          <a:ln>
            <a:noFill/>
          </a:ln>
        </p:spPr>
        <p:txBody>
          <a:bodyPr wrap="square" rtlCol="0">
            <a:spAutoFit/>
          </a:bodyPr>
          <a:lstStyle/>
          <a:p>
            <a:r>
              <a:rPr lang="it-IT" sz="8900" b="1" dirty="0" smtClean="0">
                <a:ln>
                  <a:solidFill>
                    <a:schemeClr val="tx2">
                      <a:lumMod val="75000"/>
                    </a:schemeClr>
                  </a:solidFill>
                </a:ln>
                <a:solidFill>
                  <a:srgbClr val="1F497D"/>
                </a:solidFill>
              </a:rPr>
              <a:t>Esodo</a:t>
            </a:r>
            <a:endParaRPr lang="it-IT" sz="8900" b="1" dirty="0">
              <a:ln>
                <a:solidFill>
                  <a:schemeClr val="tx2">
                    <a:lumMod val="75000"/>
                  </a:schemeClr>
                </a:solidFill>
              </a:ln>
              <a:solidFill>
                <a:srgbClr val="1F497D"/>
              </a:solidFill>
            </a:endParaRPr>
          </a:p>
        </p:txBody>
      </p:sp>
      <p:pic>
        <p:nvPicPr>
          <p:cNvPr id="4" name="Immagine 3"/>
          <p:cNvPicPr>
            <a:picLocks noChangeAspect="1"/>
          </p:cNvPicPr>
          <p:nvPr/>
        </p:nvPicPr>
        <p:blipFill>
          <a:blip r:embed="rId2"/>
          <a:stretch>
            <a:fillRect/>
          </a:stretch>
        </p:blipFill>
        <p:spPr>
          <a:xfrm>
            <a:off x="3352800" y="0"/>
            <a:ext cx="5791199" cy="4017690"/>
          </a:xfrm>
          <a:prstGeom prst="rect">
            <a:avLst/>
          </a:prstGeom>
          <a:ln>
            <a:noFill/>
          </a:ln>
          <a:effectLst>
            <a:softEdge rad="112500"/>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76200" y="258425"/>
            <a:ext cx="9372600" cy="6370975"/>
          </a:xfrm>
          <a:prstGeom prst="rect">
            <a:avLst/>
          </a:prstGeom>
          <a:noFill/>
          <a:ln>
            <a:noFill/>
          </a:ln>
        </p:spPr>
        <p:txBody>
          <a:bodyPr wrap="square" rtlCol="0">
            <a:spAutoFit/>
          </a:bodyPr>
          <a:lstStyle/>
          <a:p>
            <a:pPr algn="ctr"/>
            <a:r>
              <a:rPr lang="it-IT" sz="5100" b="1" dirty="0" smtClean="0">
                <a:solidFill>
                  <a:schemeClr val="tx2"/>
                </a:solidFill>
              </a:rPr>
              <a:t>Mi condusse poi all'ingresso del tempio e vidi che sotto la soglia del tempio usciva acqua verso oriente, poiché la facciata del tempio era verso oriente. Quell'acqua scendeva sotto il lato destro del tempio, dalla parte meridionale dell'altare (</a:t>
            </a:r>
            <a:r>
              <a:rPr lang="it-IT" sz="5100" b="1" dirty="0" err="1" smtClean="0">
                <a:solidFill>
                  <a:schemeClr val="tx2"/>
                </a:solidFill>
              </a:rPr>
              <a:t>Ez</a:t>
            </a:r>
            <a:r>
              <a:rPr lang="it-IT" sz="5100" b="1" dirty="0" smtClean="0">
                <a:solidFill>
                  <a:schemeClr val="tx2"/>
                </a:solidFill>
              </a:rPr>
              <a:t> 47,1).</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5105400" y="117693"/>
            <a:ext cx="3962400" cy="6740307"/>
          </a:xfrm>
          <a:prstGeom prst="rect">
            <a:avLst/>
          </a:prstGeom>
          <a:noFill/>
          <a:ln>
            <a:noFill/>
          </a:ln>
        </p:spPr>
        <p:txBody>
          <a:bodyPr wrap="square" rtlCol="0">
            <a:spAutoFit/>
          </a:bodyPr>
          <a:lstStyle/>
          <a:p>
            <a:pPr algn="ctr"/>
            <a:r>
              <a:rPr lang="it-IT" sz="4800" b="1" dirty="0" smtClean="0">
                <a:solidFill>
                  <a:schemeClr val="tx2"/>
                </a:solidFill>
              </a:rPr>
              <a:t>E mi mostrò poi un fiume d'acqua viva, limpido come cristallo, che scaturiva dal trono di Dio e dell'Agnello (</a:t>
            </a:r>
            <a:r>
              <a:rPr lang="it-IT" sz="4800" b="1" dirty="0" err="1" smtClean="0">
                <a:solidFill>
                  <a:schemeClr val="tx2"/>
                </a:solidFill>
              </a:rPr>
              <a:t>Ap</a:t>
            </a:r>
            <a:r>
              <a:rPr lang="it-IT" sz="4800" b="1" dirty="0" smtClean="0">
                <a:solidFill>
                  <a:schemeClr val="tx2"/>
                </a:solidFill>
              </a:rPr>
              <a:t> 22,1).</a:t>
            </a:r>
          </a:p>
        </p:txBody>
      </p:sp>
      <p:pic>
        <p:nvPicPr>
          <p:cNvPr id="4" name="Immagine 3"/>
          <p:cNvPicPr>
            <a:picLocks noChangeAspect="1"/>
          </p:cNvPicPr>
          <p:nvPr/>
        </p:nvPicPr>
        <p:blipFill>
          <a:blip r:embed="rId2"/>
          <a:stretch>
            <a:fillRect/>
          </a:stretch>
        </p:blipFill>
        <p:spPr>
          <a:xfrm>
            <a:off x="0" y="0"/>
            <a:ext cx="5105400" cy="6855138"/>
          </a:xfrm>
          <a:prstGeom prst="rect">
            <a:avLst/>
          </a:prstGeom>
          <a:ln>
            <a:noFill/>
          </a:ln>
          <a:effectLst>
            <a:softEdge rad="112500"/>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C:\Users\Padre Armando\Pictures\Gesù sulla croce.jpg"/>
          <p:cNvPicPr>
            <a:picLocks noChangeAspect="1" noChangeArrowheads="1"/>
          </p:cNvPicPr>
          <p:nvPr/>
        </p:nvPicPr>
        <p:blipFill>
          <a:blip r:embed="rId2" cstate="print"/>
          <a:srcRect/>
          <a:stretch>
            <a:fillRect/>
          </a:stretch>
        </p:blipFill>
        <p:spPr bwMode="auto">
          <a:xfrm>
            <a:off x="5621867" y="0"/>
            <a:ext cx="3522133" cy="7924800"/>
          </a:xfrm>
          <a:prstGeom prst="rect">
            <a:avLst/>
          </a:prstGeom>
          <a:noFill/>
        </p:spPr>
      </p:pic>
      <p:sp>
        <p:nvSpPr>
          <p:cNvPr id="6" name="CasellaDiTesto 5"/>
          <p:cNvSpPr txBox="1"/>
          <p:nvPr/>
        </p:nvSpPr>
        <p:spPr>
          <a:xfrm>
            <a:off x="76200" y="304800"/>
            <a:ext cx="5638800" cy="6340197"/>
          </a:xfrm>
          <a:prstGeom prst="rect">
            <a:avLst/>
          </a:prstGeom>
          <a:solidFill>
            <a:srgbClr val="FFFFFF"/>
          </a:solidFill>
          <a:ln>
            <a:solidFill>
              <a:srgbClr val="FF0000"/>
            </a:solidFill>
          </a:ln>
        </p:spPr>
        <p:txBody>
          <a:bodyPr wrap="square" rtlCol="0">
            <a:spAutoFit/>
          </a:bodyPr>
          <a:lstStyle/>
          <a:p>
            <a:pPr algn="ctr"/>
            <a:r>
              <a:rPr lang="it-IT" sz="5800" dirty="0" smtClean="0"/>
              <a:t>Vi aspergerò </a:t>
            </a:r>
          </a:p>
          <a:p>
            <a:pPr algn="ctr"/>
            <a:r>
              <a:rPr lang="it-IT" sz="5800" dirty="0" smtClean="0"/>
              <a:t>con acqua pura </a:t>
            </a:r>
          </a:p>
          <a:p>
            <a:pPr algn="ctr"/>
            <a:r>
              <a:rPr lang="it-IT" sz="5800" dirty="0" smtClean="0"/>
              <a:t>e sarete purificati; io vi purificherò da tutte le vostre sozzure e da tutti i vostri idoli, </a:t>
            </a:r>
          </a:p>
        </p:txBody>
      </p:sp>
      <p:sp>
        <p:nvSpPr>
          <p:cNvPr id="5" name="CasellaDiTesto 4"/>
          <p:cNvSpPr txBox="1"/>
          <p:nvPr/>
        </p:nvSpPr>
        <p:spPr>
          <a:xfrm>
            <a:off x="76200" y="304800"/>
            <a:ext cx="5791200" cy="6370975"/>
          </a:xfrm>
          <a:prstGeom prst="rect">
            <a:avLst/>
          </a:prstGeom>
          <a:solidFill>
            <a:srgbClr val="FFFFFF"/>
          </a:solidFill>
          <a:ln>
            <a:solidFill>
              <a:srgbClr val="FF0000"/>
            </a:solidFill>
          </a:ln>
        </p:spPr>
        <p:txBody>
          <a:bodyPr wrap="square" rtlCol="0">
            <a:spAutoFit/>
          </a:bodyPr>
          <a:lstStyle/>
          <a:p>
            <a:pPr algn="ctr"/>
            <a:r>
              <a:rPr lang="it-IT" sz="5100" dirty="0" smtClean="0">
                <a:solidFill>
                  <a:srgbClr val="000000"/>
                </a:solidFill>
              </a:rPr>
              <a:t>vi darò un cuore nuovo, </a:t>
            </a:r>
          </a:p>
          <a:p>
            <a:pPr algn="ctr"/>
            <a:r>
              <a:rPr lang="it-IT" sz="5100" dirty="0" smtClean="0">
                <a:solidFill>
                  <a:srgbClr val="000000"/>
                </a:solidFill>
              </a:rPr>
              <a:t>metterò dentro di voi uno spirito nuovo, toglierò da voi </a:t>
            </a:r>
          </a:p>
          <a:p>
            <a:pPr algn="ctr"/>
            <a:r>
              <a:rPr lang="it-IT" sz="5100" dirty="0" smtClean="0">
                <a:solidFill>
                  <a:srgbClr val="000000"/>
                </a:solidFill>
              </a:rPr>
              <a:t>il cuore di pietra </a:t>
            </a:r>
          </a:p>
          <a:p>
            <a:pPr algn="ctr"/>
            <a:r>
              <a:rPr lang="it-IT" sz="5100" dirty="0" smtClean="0">
                <a:solidFill>
                  <a:srgbClr val="000000"/>
                </a:solidFill>
              </a:rPr>
              <a:t>e vi darò </a:t>
            </a:r>
          </a:p>
          <a:p>
            <a:pPr algn="ctr"/>
            <a:r>
              <a:rPr lang="it-IT" sz="5100" dirty="0" smtClean="0">
                <a:solidFill>
                  <a:srgbClr val="000000"/>
                </a:solidFill>
              </a:rPr>
              <a:t>un cuore di </a:t>
            </a:r>
            <a:r>
              <a:rPr lang="it-IT" sz="5100" dirty="0" err="1" smtClean="0">
                <a:solidFill>
                  <a:srgbClr val="000000"/>
                </a:solidFill>
              </a:rPr>
              <a:t>carne…</a:t>
            </a:r>
            <a:endParaRPr lang="it-IT" sz="5100" dirty="0" smtClean="0">
              <a:solidFill>
                <a:srgbClr val="000000"/>
              </a:solidFill>
            </a:endParaRPr>
          </a:p>
        </p:txBody>
      </p:sp>
      <p:sp>
        <p:nvSpPr>
          <p:cNvPr id="7" name="CasellaDiTesto 6"/>
          <p:cNvSpPr txBox="1"/>
          <p:nvPr/>
        </p:nvSpPr>
        <p:spPr>
          <a:xfrm>
            <a:off x="0" y="304800"/>
            <a:ext cx="5943600" cy="6494085"/>
          </a:xfrm>
          <a:prstGeom prst="rect">
            <a:avLst/>
          </a:prstGeom>
          <a:solidFill>
            <a:srgbClr val="FFFFFF"/>
          </a:solidFill>
          <a:ln>
            <a:solidFill>
              <a:srgbClr val="FF0000"/>
            </a:solidFill>
          </a:ln>
        </p:spPr>
        <p:txBody>
          <a:bodyPr wrap="square" rtlCol="0">
            <a:spAutoFit/>
          </a:bodyPr>
          <a:lstStyle/>
          <a:p>
            <a:pPr algn="ctr"/>
            <a:r>
              <a:rPr lang="it-IT" sz="5200" dirty="0" smtClean="0">
                <a:solidFill>
                  <a:srgbClr val="000000"/>
                </a:solidFill>
              </a:rPr>
              <a:t>Porrò il </a:t>
            </a:r>
            <a:r>
              <a:rPr lang="it-IT" sz="5200" b="1" dirty="0" smtClean="0">
                <a:solidFill>
                  <a:srgbClr val="000000"/>
                </a:solidFill>
              </a:rPr>
              <a:t>mio spirito</a:t>
            </a:r>
            <a:r>
              <a:rPr lang="it-IT" sz="5200" dirty="0" smtClean="0">
                <a:solidFill>
                  <a:srgbClr val="000000"/>
                </a:solidFill>
              </a:rPr>
              <a:t> </a:t>
            </a:r>
            <a:r>
              <a:rPr lang="it-IT" sz="5200" b="1" dirty="0" smtClean="0">
                <a:solidFill>
                  <a:srgbClr val="000000"/>
                </a:solidFill>
              </a:rPr>
              <a:t>dentro</a:t>
            </a:r>
            <a:r>
              <a:rPr lang="it-IT" sz="5200" dirty="0" smtClean="0">
                <a:solidFill>
                  <a:srgbClr val="000000"/>
                </a:solidFill>
              </a:rPr>
              <a:t> di voi </a:t>
            </a:r>
          </a:p>
          <a:p>
            <a:pPr algn="ctr"/>
            <a:r>
              <a:rPr lang="it-IT" sz="5200" dirty="0" smtClean="0">
                <a:solidFill>
                  <a:srgbClr val="000000"/>
                </a:solidFill>
              </a:rPr>
              <a:t>e vi farò vivere secondo le mie leggi e vi farò osservare </a:t>
            </a:r>
          </a:p>
          <a:p>
            <a:pPr algn="ctr"/>
            <a:r>
              <a:rPr lang="it-IT" sz="5200" dirty="0" smtClean="0">
                <a:solidFill>
                  <a:srgbClr val="000000"/>
                </a:solidFill>
              </a:rPr>
              <a:t>e mettere in pratica le mie leggi </a:t>
            </a:r>
          </a:p>
          <a:p>
            <a:pPr algn="ctr"/>
            <a:r>
              <a:rPr lang="it-IT" sz="5200" dirty="0" smtClean="0">
                <a:solidFill>
                  <a:srgbClr val="000000"/>
                </a:solidFill>
              </a:rPr>
              <a:t>(</a:t>
            </a:r>
            <a:r>
              <a:rPr lang="it-IT" sz="5200" dirty="0" err="1" smtClean="0">
                <a:solidFill>
                  <a:srgbClr val="000000"/>
                </a:solidFill>
              </a:rPr>
              <a:t>Ez</a:t>
            </a:r>
            <a:r>
              <a:rPr lang="it-IT" sz="5200" dirty="0" smtClean="0">
                <a:solidFill>
                  <a:srgbClr val="000000"/>
                </a:solidFill>
              </a:rPr>
              <a:t> 36, 25-27).</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2" descr="C:\Users\Padre Armando\Pictures\Gesù sulla croce.jpg"/>
          <p:cNvPicPr>
            <a:picLocks noChangeAspect="1" noChangeArrowheads="1"/>
          </p:cNvPicPr>
          <p:nvPr/>
        </p:nvPicPr>
        <p:blipFill>
          <a:blip r:embed="rId3" cstate="print"/>
          <a:srcRect/>
          <a:stretch>
            <a:fillRect/>
          </a:stretch>
        </p:blipFill>
        <p:spPr bwMode="auto">
          <a:xfrm>
            <a:off x="5334000" y="0"/>
            <a:ext cx="3810000" cy="9048750"/>
          </a:xfrm>
          <a:prstGeom prst="rect">
            <a:avLst/>
          </a:prstGeom>
          <a:ln>
            <a:noFill/>
          </a:ln>
          <a:effectLst>
            <a:softEdge rad="112500"/>
          </a:effectLst>
        </p:spPr>
      </p:pic>
      <p:sp>
        <p:nvSpPr>
          <p:cNvPr id="6" name="CasellaDiTesto 5"/>
          <p:cNvSpPr txBox="1"/>
          <p:nvPr/>
        </p:nvSpPr>
        <p:spPr>
          <a:xfrm>
            <a:off x="152400" y="76200"/>
            <a:ext cx="5029200" cy="6665594"/>
          </a:xfrm>
          <a:prstGeom prst="rect">
            <a:avLst/>
          </a:prstGeom>
          <a:solidFill>
            <a:srgbClr val="FFFFFF"/>
          </a:solidFill>
          <a:ln>
            <a:solidFill>
              <a:srgbClr val="FF0000"/>
            </a:solidFill>
          </a:ln>
        </p:spPr>
        <p:txBody>
          <a:bodyPr wrap="square" rtlCol="0">
            <a:spAutoFit/>
          </a:bodyPr>
          <a:lstStyle/>
          <a:p>
            <a:pPr algn="ctr"/>
            <a:r>
              <a:rPr lang="it-IT" sz="3300" dirty="0" smtClean="0">
                <a:solidFill>
                  <a:srgbClr val="000000"/>
                </a:solidFill>
              </a:rPr>
              <a:t>Cristo ha dormito sulla croce, e il battesimo è venuto da lui; lo sposo ha dormito, e il suo fianco fu trafitto nel sonno, Egli dette nascita alla sposa, come accadde con Eva da Adamo, suo tipo. La calma del sonno della morte cade su di lui sulla croce e da lui venne la Madre che dà nascita a tutti gli esseri spirituali. </a:t>
            </a:r>
          </a:p>
          <a:p>
            <a:pPr algn="r"/>
            <a:r>
              <a:rPr lang="it-IT" sz="3300" dirty="0" smtClean="0">
                <a:solidFill>
                  <a:srgbClr val="000000"/>
                </a:solidFill>
              </a:rPr>
              <a:t>S. Giacomo di </a:t>
            </a:r>
            <a:r>
              <a:rPr lang="it-IT" sz="3300" dirty="0" err="1" smtClean="0">
                <a:solidFill>
                  <a:srgbClr val="000000"/>
                </a:solidFill>
              </a:rPr>
              <a:t>Sarug</a:t>
            </a:r>
            <a:endParaRPr lang="it-IT" sz="3300" dirty="0" smtClean="0">
              <a:solidFill>
                <a:srgbClr val="000000"/>
              </a:solidFill>
            </a:endParaRPr>
          </a:p>
        </p:txBody>
      </p:sp>
    </p:spTree>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alphaModFix amt="15000"/>
          </a:blip>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152400" y="258426"/>
            <a:ext cx="8839200" cy="6370974"/>
          </a:xfrm>
          <a:prstGeom prst="rect">
            <a:avLst/>
          </a:prstGeom>
          <a:noFill/>
          <a:ln>
            <a:solidFill>
              <a:srgbClr val="800080"/>
            </a:solidFill>
          </a:ln>
        </p:spPr>
        <p:txBody>
          <a:bodyPr wrap="square" rtlCol="0">
            <a:spAutoFit/>
          </a:bodyPr>
          <a:lstStyle/>
          <a:p>
            <a:pPr algn="ctr"/>
            <a:r>
              <a:rPr lang="it-IT" sz="3400" b="1" dirty="0" smtClean="0">
                <a:solidFill>
                  <a:srgbClr val="FF0000"/>
                </a:solidFill>
              </a:rPr>
              <a:t>Il Battesimo come Matrimonio Spirituale</a:t>
            </a:r>
            <a:endParaRPr lang="it-IT" sz="3400" dirty="0" smtClean="0"/>
          </a:p>
          <a:p>
            <a:pPr algn="just"/>
            <a:r>
              <a:rPr lang="it-IT" sz="3400" dirty="0" smtClean="0"/>
              <a:t>Come ad una sposa che sta per essere introdotto nella sacra stanza nuziale parliamo anche a voi, mostrandovi la ricchezza sovrabbondante dello sposo e l’ineffabile bontà che rivela per lei.</a:t>
            </a:r>
          </a:p>
          <a:p>
            <a:pPr algn="just"/>
            <a:r>
              <a:rPr lang="it-IT" sz="3400" dirty="0" smtClean="0"/>
              <a:t>Egli l’accolse non innamorato né della sua grazia né della sua bellezza né della </a:t>
            </a:r>
            <a:r>
              <a:rPr lang="it-IT" sz="3400" dirty="0" err="1" smtClean="0"/>
              <a:t>freshezza</a:t>
            </a:r>
            <a:r>
              <a:rPr lang="it-IT" sz="3400" dirty="0" smtClean="0"/>
              <a:t> del suo corpo, ma anzi, sia pure deforme, brutta, turpe, completamente sporca e per così dire </a:t>
            </a:r>
            <a:r>
              <a:rPr lang="it-IT" sz="3400" dirty="0" err="1" smtClean="0"/>
              <a:t>rotolantesi</a:t>
            </a:r>
            <a:r>
              <a:rPr lang="it-IT" sz="3400" dirty="0" smtClean="0"/>
              <a:t> nello stesso sudiciume dei peccati, egli la introdusse nella camera nuziale. </a:t>
            </a:r>
          </a:p>
          <a:p>
            <a:pPr algn="r"/>
            <a:r>
              <a:rPr lang="it-IT" sz="3400" dirty="0" smtClean="0"/>
              <a:t>S. Giovanni Crisostomo</a:t>
            </a:r>
          </a:p>
        </p:txBody>
      </p:sp>
    </p:spTree>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vale 1"/>
          <p:cNvSpPr/>
          <p:nvPr/>
        </p:nvSpPr>
        <p:spPr>
          <a:xfrm>
            <a:off x="76200" y="152400"/>
            <a:ext cx="6629400" cy="6629400"/>
          </a:xfrm>
          <a:prstGeom prst="ellipse">
            <a:avLst/>
          </a:prstGeom>
          <a:solidFill>
            <a:srgbClr val="FFFFFF"/>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4">
                  <a:lumMod val="60000"/>
                  <a:lumOff val="40000"/>
                </a:schemeClr>
              </a:solidFill>
            </a:endParaRPr>
          </a:p>
        </p:txBody>
      </p:sp>
      <p:sp>
        <p:nvSpPr>
          <p:cNvPr id="3" name="Ovale 2"/>
          <p:cNvSpPr/>
          <p:nvPr/>
        </p:nvSpPr>
        <p:spPr>
          <a:xfrm>
            <a:off x="1066800" y="1295400"/>
            <a:ext cx="4724400" cy="4572000"/>
          </a:xfrm>
          <a:prstGeom prst="ellipse">
            <a:avLst/>
          </a:prstGeom>
          <a:solidFill>
            <a:srgbClr val="FFFF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it-IT" dirty="0"/>
          </a:p>
        </p:txBody>
      </p:sp>
      <p:sp>
        <p:nvSpPr>
          <p:cNvPr id="4" name="Ovale 3"/>
          <p:cNvSpPr/>
          <p:nvPr/>
        </p:nvSpPr>
        <p:spPr>
          <a:xfrm>
            <a:off x="2286000" y="2362200"/>
            <a:ext cx="2362200" cy="2286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600" dirty="0" smtClean="0">
                <a:solidFill>
                  <a:schemeClr val="bg1"/>
                </a:solidFill>
              </a:rPr>
              <a:t>Spirito</a:t>
            </a:r>
          </a:p>
          <a:p>
            <a:pPr algn="ctr"/>
            <a:r>
              <a:rPr lang="it-IT" sz="2600" dirty="0" smtClean="0">
                <a:solidFill>
                  <a:schemeClr val="bg1"/>
                </a:solidFill>
              </a:rPr>
              <a:t>spirito</a:t>
            </a:r>
            <a:endParaRPr lang="it-IT" sz="2600" dirty="0">
              <a:solidFill>
                <a:schemeClr val="bg1"/>
              </a:solidFill>
            </a:endParaRPr>
          </a:p>
        </p:txBody>
      </p:sp>
      <p:sp>
        <p:nvSpPr>
          <p:cNvPr id="5" name="CasellaDiTesto 4"/>
          <p:cNvSpPr txBox="1"/>
          <p:nvPr/>
        </p:nvSpPr>
        <p:spPr>
          <a:xfrm>
            <a:off x="4648200" y="2743200"/>
            <a:ext cx="1143000" cy="446276"/>
          </a:xfrm>
          <a:prstGeom prst="rect">
            <a:avLst/>
          </a:prstGeom>
          <a:noFill/>
        </p:spPr>
        <p:txBody>
          <a:bodyPr wrap="square" rtlCol="0">
            <a:spAutoFit/>
          </a:bodyPr>
          <a:lstStyle/>
          <a:p>
            <a:r>
              <a:rPr lang="it-IT" sz="2200" b="1" dirty="0" smtClean="0"/>
              <a:t>Anima</a:t>
            </a:r>
            <a:endParaRPr lang="it-IT" sz="2200" b="1" dirty="0"/>
          </a:p>
        </p:txBody>
      </p:sp>
      <p:sp>
        <p:nvSpPr>
          <p:cNvPr id="6" name="CasellaDiTesto 5"/>
          <p:cNvSpPr txBox="1"/>
          <p:nvPr/>
        </p:nvSpPr>
        <p:spPr>
          <a:xfrm>
            <a:off x="5715000" y="2590800"/>
            <a:ext cx="1143000" cy="446276"/>
          </a:xfrm>
          <a:prstGeom prst="rect">
            <a:avLst/>
          </a:prstGeom>
          <a:noFill/>
        </p:spPr>
        <p:txBody>
          <a:bodyPr wrap="square" rtlCol="0">
            <a:spAutoFit/>
          </a:bodyPr>
          <a:lstStyle/>
          <a:p>
            <a:r>
              <a:rPr lang="it-IT" sz="2200" b="1" dirty="0" smtClean="0"/>
              <a:t>Corpo</a:t>
            </a:r>
            <a:endParaRPr lang="it-IT" sz="2200" b="1" dirty="0"/>
          </a:p>
        </p:txBody>
      </p:sp>
      <p:sp>
        <p:nvSpPr>
          <p:cNvPr id="7" name="Freccia destra 6"/>
          <p:cNvSpPr/>
          <p:nvPr/>
        </p:nvSpPr>
        <p:spPr>
          <a:xfrm rot="21262281">
            <a:off x="4650547" y="3223342"/>
            <a:ext cx="2209800" cy="15178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p:cNvSpPr txBox="1"/>
          <p:nvPr/>
        </p:nvSpPr>
        <p:spPr>
          <a:xfrm>
            <a:off x="3962400" y="1"/>
            <a:ext cx="5181600" cy="954107"/>
          </a:xfrm>
          <a:prstGeom prst="rect">
            <a:avLst/>
          </a:prstGeom>
          <a:solidFill>
            <a:srgbClr val="FFFFFF"/>
          </a:solidFill>
        </p:spPr>
        <p:txBody>
          <a:bodyPr wrap="square" rtlCol="0">
            <a:spAutoFit/>
          </a:bodyPr>
          <a:lstStyle/>
          <a:p>
            <a:pPr algn="r"/>
            <a:r>
              <a:rPr lang="it-IT" sz="2800" dirty="0" smtClean="0"/>
              <a:t>In Gesù Cristo, il Nuovo Adamo</a:t>
            </a:r>
          </a:p>
          <a:p>
            <a:pPr algn="r"/>
            <a:endParaRPr lang="it-IT"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511174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800">
        <p:circle/>
      </p:transition>
    </mc:Choice>
    <mc:Fallback>
      <mp:transition xmlns:mp="http://schemas.microsoft.com/office/mac/powerpoint/2008/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asellaDiTesto 5"/>
          <p:cNvSpPr txBox="1"/>
          <p:nvPr/>
        </p:nvSpPr>
        <p:spPr>
          <a:xfrm>
            <a:off x="4724400" y="4861917"/>
            <a:ext cx="4419600" cy="1538883"/>
          </a:xfrm>
          <a:prstGeom prst="rect">
            <a:avLst/>
          </a:prstGeom>
          <a:noFill/>
        </p:spPr>
        <p:txBody>
          <a:bodyPr vert="horz" wrap="square" rtlCol="0">
            <a:spAutoFit/>
          </a:bodyPr>
          <a:lstStyle/>
          <a:p>
            <a:pPr algn="ctr"/>
            <a:r>
              <a:rPr lang="it-IT" sz="9400" b="1" dirty="0" smtClean="0">
                <a:ln>
                  <a:solidFill>
                    <a:schemeClr val="tx1"/>
                  </a:solidFill>
                </a:ln>
                <a:solidFill>
                  <a:srgbClr val="FF0000"/>
                </a:solidFill>
                <a:cs typeface="Adobe Garamond Pro"/>
              </a:rPr>
              <a:t>La Porta</a:t>
            </a:r>
            <a:endParaRPr lang="it-IT" sz="9400" b="1" dirty="0">
              <a:ln>
                <a:solidFill>
                  <a:schemeClr val="tx1"/>
                </a:solidFill>
              </a:ln>
              <a:solidFill>
                <a:srgbClr val="FF0000"/>
              </a:solidFill>
              <a:cs typeface="Adobe Garamond Pro"/>
            </a:endParaRPr>
          </a:p>
        </p:txBody>
      </p:sp>
      <p:pic>
        <p:nvPicPr>
          <p:cNvPr id="4" name="Picture 3"/>
          <p:cNvPicPr>
            <a:picLocks noChangeAspect="1"/>
          </p:cNvPicPr>
          <p:nvPr/>
        </p:nvPicPr>
        <p:blipFill>
          <a:blip r:embed="rId2">
            <a:lum bright="-2000"/>
          </a:blip>
          <a:stretch>
            <a:fillRect/>
          </a:stretch>
        </p:blipFill>
        <p:spPr>
          <a:xfrm>
            <a:off x="685800" y="685800"/>
            <a:ext cx="3538219" cy="49370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304800" y="457200"/>
            <a:ext cx="457200" cy="5355313"/>
          </a:xfrm>
          <a:prstGeom prst="rect">
            <a:avLst/>
          </a:prstGeom>
          <a:solidFill>
            <a:schemeClr val="accent6">
              <a:lumMod val="50000"/>
            </a:schemeClr>
          </a:solidFill>
          <a:ln>
            <a:solidFill>
              <a:srgbClr val="800000"/>
            </a:solidFill>
          </a:ln>
        </p:spPr>
        <p:txBody>
          <a:bodyPr wrap="square" rtlCol="0">
            <a:spAutoFit/>
          </a:bodyPr>
          <a:lstStyle/>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r>
              <a:rPr lang="it-IT">
                <a:solidFill>
                  <a:schemeClr val="accent6">
                    <a:lumMod val="50000"/>
                  </a:schemeClr>
                </a:solidFill>
              </a:rPr>
              <a:t>                  </a:t>
            </a:r>
          </a:p>
          <a:p>
            <a:r>
              <a:rPr lang="it-IT">
                <a:solidFill>
                  <a:schemeClr val="accent6">
                    <a:lumMod val="50000"/>
                  </a:schemeClr>
                </a:solidFill>
              </a:rPr>
              <a:t>           </a:t>
            </a:r>
          </a:p>
          <a:p>
            <a:r>
              <a:rPr lang="it-IT">
                <a:solidFill>
                  <a:schemeClr val="accent6">
                    <a:lumMod val="50000"/>
                  </a:schemeClr>
                </a:solidFill>
              </a:rPr>
              <a:t>    </a:t>
            </a:r>
          </a:p>
        </p:txBody>
      </p:sp>
      <p:sp>
        <p:nvSpPr>
          <p:cNvPr id="10" name="TextBox 9"/>
          <p:cNvSpPr txBox="1"/>
          <p:nvPr/>
        </p:nvSpPr>
        <p:spPr>
          <a:xfrm rot="16200000">
            <a:off x="1981202" y="-2449057"/>
            <a:ext cx="457200" cy="5355313"/>
          </a:xfrm>
          <a:prstGeom prst="rect">
            <a:avLst/>
          </a:prstGeom>
          <a:solidFill>
            <a:schemeClr val="accent6">
              <a:lumMod val="50000"/>
            </a:schemeClr>
          </a:solidFill>
          <a:ln>
            <a:solidFill>
              <a:srgbClr val="800000"/>
            </a:solidFill>
          </a:ln>
        </p:spPr>
        <p:txBody>
          <a:bodyPr wrap="square" rtlCol="0">
            <a:spAutoFit/>
          </a:bodyPr>
          <a:lstStyle/>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r>
              <a:rPr lang="it-IT">
                <a:solidFill>
                  <a:schemeClr val="accent6">
                    <a:lumMod val="50000"/>
                  </a:schemeClr>
                </a:solidFill>
              </a:rPr>
              <a:t>                  </a:t>
            </a:r>
          </a:p>
          <a:p>
            <a:r>
              <a:rPr lang="it-IT">
                <a:solidFill>
                  <a:schemeClr val="accent6">
                    <a:lumMod val="50000"/>
                  </a:schemeClr>
                </a:solidFill>
              </a:rPr>
              <a:t>           </a:t>
            </a:r>
          </a:p>
          <a:p>
            <a:r>
              <a:rPr lang="it-IT">
                <a:solidFill>
                  <a:schemeClr val="accent6">
                    <a:lumMod val="50000"/>
                  </a:schemeClr>
                </a:solidFill>
              </a:rPr>
              <a:t>    </a:t>
            </a:r>
          </a:p>
        </p:txBody>
      </p:sp>
      <p:sp>
        <p:nvSpPr>
          <p:cNvPr id="7" name="TextBox 6"/>
          <p:cNvSpPr txBox="1"/>
          <p:nvPr/>
        </p:nvSpPr>
        <p:spPr>
          <a:xfrm>
            <a:off x="4191000" y="457200"/>
            <a:ext cx="457200" cy="5355313"/>
          </a:xfrm>
          <a:prstGeom prst="rect">
            <a:avLst/>
          </a:prstGeom>
          <a:solidFill>
            <a:schemeClr val="accent6">
              <a:lumMod val="50000"/>
            </a:schemeClr>
          </a:solidFill>
          <a:ln>
            <a:solidFill>
              <a:srgbClr val="800000"/>
            </a:solidFill>
          </a:ln>
        </p:spPr>
        <p:txBody>
          <a:bodyPr wrap="square" rtlCol="0">
            <a:spAutoFit/>
          </a:bodyPr>
          <a:lstStyle/>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endParaRPr lang="it-IT">
              <a:solidFill>
                <a:schemeClr val="accent6">
                  <a:lumMod val="50000"/>
                </a:schemeClr>
              </a:solidFill>
            </a:endParaRPr>
          </a:p>
          <a:p>
            <a:r>
              <a:rPr lang="it-IT">
                <a:solidFill>
                  <a:schemeClr val="accent6">
                    <a:lumMod val="50000"/>
                  </a:schemeClr>
                </a:solidFill>
              </a:rPr>
              <a:t>                  </a:t>
            </a:r>
          </a:p>
          <a:p>
            <a:r>
              <a:rPr lang="it-IT">
                <a:solidFill>
                  <a:schemeClr val="accent6">
                    <a:lumMod val="50000"/>
                  </a:schemeClr>
                </a:solidFill>
              </a:rPr>
              <a:t>           </a:t>
            </a:r>
          </a:p>
          <a:p>
            <a:r>
              <a:rPr lang="it-IT">
                <a:solidFill>
                  <a:schemeClr val="accent6">
                    <a:lumMod val="50000"/>
                  </a:schemeClr>
                </a:solidFill>
              </a:rPr>
              <a:t>    </a:t>
            </a:r>
          </a:p>
        </p:txBody>
      </p:sp>
      <p:pic>
        <p:nvPicPr>
          <p:cNvPr id="8" name="Immagine 7"/>
          <p:cNvPicPr>
            <a:picLocks noChangeAspect="1"/>
          </p:cNvPicPr>
          <p:nvPr/>
        </p:nvPicPr>
        <p:blipFill>
          <a:blip r:embed="rId3"/>
          <a:stretch>
            <a:fillRect/>
          </a:stretch>
        </p:blipFill>
        <p:spPr>
          <a:xfrm>
            <a:off x="514350" y="533400"/>
            <a:ext cx="3448050" cy="4953000"/>
          </a:xfrm>
          <a:prstGeom prst="rect">
            <a:avLst/>
          </a:prstGeom>
          <a:ln>
            <a:noFill/>
          </a:ln>
          <a:effectLst>
            <a:softEdge rad="112500"/>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a:lum bright="20000" contrast="9000"/>
          </a:blip>
          <a:stretch>
            <a:fillRect/>
          </a:stretch>
        </p:blipFill>
        <p:spPr>
          <a:xfrm>
            <a:off x="4572000" y="228600"/>
            <a:ext cx="4483100" cy="6350000"/>
          </a:xfrm>
          <a:prstGeom prst="rect">
            <a:avLst/>
          </a:prstGeom>
        </p:spPr>
      </p:pic>
      <p:sp>
        <p:nvSpPr>
          <p:cNvPr id="12" name="CasellaDiTesto 11"/>
          <p:cNvSpPr txBox="1"/>
          <p:nvPr/>
        </p:nvSpPr>
        <p:spPr>
          <a:xfrm>
            <a:off x="76200" y="76201"/>
            <a:ext cx="4419600" cy="6705599"/>
          </a:xfrm>
          <a:prstGeom prst="rect">
            <a:avLst/>
          </a:prstGeom>
          <a:solidFill>
            <a:srgbClr val="FFFFFF"/>
          </a:solidFill>
          <a:ln>
            <a:solidFill>
              <a:srgbClr val="800080"/>
            </a:solidFill>
          </a:ln>
        </p:spPr>
        <p:txBody>
          <a:bodyPr wrap="square" rtlCol="0">
            <a:spAutoFit/>
          </a:bodyPr>
          <a:lstStyle/>
          <a:p>
            <a:pPr algn="ctr"/>
            <a:r>
              <a:rPr lang="it-IT" sz="3900" dirty="0" smtClean="0"/>
              <a:t>Versò dell'acqua nel catino e cominciò a lavare i piedi dei discepoli e ad asciugarli con l'asciugamano di cui si era </a:t>
            </a:r>
            <a:r>
              <a:rPr lang="it-IT" sz="3900" dirty="0" err="1" smtClean="0"/>
              <a:t>cinto…</a:t>
            </a:r>
            <a:r>
              <a:rPr lang="it-IT" sz="3900" dirty="0" smtClean="0"/>
              <a:t> </a:t>
            </a:r>
            <a:endParaRPr lang="it-IT" sz="3900" dirty="0" smtClean="0"/>
          </a:p>
          <a:p>
            <a:pPr algn="ctr"/>
            <a:r>
              <a:rPr lang="it-IT" sz="3900" b="1" dirty="0" smtClean="0"/>
              <a:t>«Se non ti laverò, non avrai parte con me» </a:t>
            </a:r>
          </a:p>
          <a:p>
            <a:pPr algn="ctr"/>
            <a:r>
              <a:rPr lang="it-IT" sz="3900" dirty="0" smtClean="0"/>
              <a:t>(</a:t>
            </a:r>
            <a:r>
              <a:rPr lang="it-IT" sz="3900" dirty="0" err="1" smtClean="0"/>
              <a:t>Gv</a:t>
            </a:r>
            <a:r>
              <a:rPr lang="it-IT" sz="3900" dirty="0" smtClean="0"/>
              <a:t> 13,5.7).</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70" decel="100000"/>
                                        <p:tgtEl>
                                          <p:spTgt spid="11"/>
                                        </p:tgtEl>
                                      </p:cBhvr>
                                    </p:animEffect>
                                    <p:animScale>
                                      <p:cBhvr>
                                        <p:cTn id="13" dur="770" decel="100000"/>
                                        <p:tgtEl>
                                          <p:spTgt spid="11"/>
                                        </p:tgtEl>
                                      </p:cBhvr>
                                      <p:from x="10000" y="10000"/>
                                      <p:to x="200000" y="450000"/>
                                    </p:animScale>
                                    <p:animScale>
                                      <p:cBhvr>
                                        <p:cTn id="14" dur="1230" accel="100000" fill="hold">
                                          <p:stCondLst>
                                            <p:cond delay="770"/>
                                          </p:stCondLst>
                                        </p:cTn>
                                        <p:tgtEl>
                                          <p:spTgt spid="11"/>
                                        </p:tgtEl>
                                      </p:cBhvr>
                                      <p:from x="200000" y="450000"/>
                                      <p:to x="100000" y="100000"/>
                                    </p:animScale>
                                    <p:set>
                                      <p:cBhvr>
                                        <p:cTn id="15" dur="770" fill="hold"/>
                                        <p:tgtEl>
                                          <p:spTgt spid="11"/>
                                        </p:tgtEl>
                                        <p:attrNameLst>
                                          <p:attrName>ppt_x</p:attrName>
                                        </p:attrNameLst>
                                      </p:cBhvr>
                                      <p:to>
                                        <p:strVal val="(0.5)"/>
                                      </p:to>
                                    </p:set>
                                    <p:anim from="(0.5)" to="(#ppt_x)" calcmode="lin" valueType="num">
                                      <p:cBhvr>
                                        <p:cTn id="16" dur="1230" accel="100000" fill="hold">
                                          <p:stCondLst>
                                            <p:cond delay="770"/>
                                          </p:stCondLst>
                                        </p:cTn>
                                        <p:tgtEl>
                                          <p:spTgt spid="11"/>
                                        </p:tgtEl>
                                        <p:attrNameLst>
                                          <p:attrName>ppt_x</p:attrName>
                                        </p:attrNameLst>
                                      </p:cBhvr>
                                    </p:anim>
                                    <p:set>
                                      <p:cBhvr>
                                        <p:cTn id="17" dur="770" fill="hold"/>
                                        <p:tgtEl>
                                          <p:spTgt spid="11"/>
                                        </p:tgtEl>
                                        <p:attrNameLst>
                                          <p:attrName>ppt_y</p:attrName>
                                        </p:attrNameLst>
                                      </p:cBhvr>
                                      <p:to>
                                        <p:strVal val="(#ppt_y+0.4)"/>
                                      </p:to>
                                    </p:set>
                                    <p:anim from="(#ppt_y+0.4)" to="(#ppt_y)" calcmode="lin" valueType="num">
                                      <p:cBhvr>
                                        <p:cTn id="18"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lum contrast="23000"/>
          </a:blip>
          <a:stretch>
            <a:fillRect/>
          </a:stretch>
        </p:blipFill>
        <p:spPr>
          <a:xfrm>
            <a:off x="1524000" y="1981200"/>
            <a:ext cx="5936673" cy="4213123"/>
          </a:xfrm>
          <a:prstGeom prst="rect">
            <a:avLst/>
          </a:prstGeom>
          <a:ln>
            <a:solidFill>
              <a:schemeClr val="bg1"/>
            </a:solidFill>
          </a:ln>
        </p:spPr>
      </p:pic>
      <p:sp>
        <p:nvSpPr>
          <p:cNvPr id="4" name="CasellaDiTesto 3"/>
          <p:cNvSpPr txBox="1"/>
          <p:nvPr/>
        </p:nvSpPr>
        <p:spPr>
          <a:xfrm>
            <a:off x="228600" y="118437"/>
            <a:ext cx="8763000" cy="1400383"/>
          </a:xfrm>
          <a:prstGeom prst="rect">
            <a:avLst/>
          </a:prstGeom>
          <a:solidFill>
            <a:srgbClr val="FFFFFF"/>
          </a:solidFill>
          <a:ln>
            <a:solidFill>
              <a:srgbClr val="FFFF00"/>
            </a:solidFill>
          </a:ln>
        </p:spPr>
        <p:txBody>
          <a:bodyPr wrap="square" rtlCol="0">
            <a:spAutoFit/>
          </a:bodyPr>
          <a:lstStyle/>
          <a:p>
            <a:pPr algn="ctr"/>
            <a:r>
              <a:rPr lang="it-IT" sz="8500" b="1" dirty="0" smtClean="0">
                <a:solidFill>
                  <a:srgbClr val="000000"/>
                </a:solidFill>
                <a:ea typeface="Book Antiqua"/>
                <a:cs typeface="Book Antiqua"/>
              </a:rPr>
              <a:t>Dall’acqua al vino</a:t>
            </a:r>
            <a:endParaRPr lang="it-IT" sz="8500" b="1" dirty="0">
              <a:solidFill>
                <a:srgbClr val="000000"/>
              </a:solidFill>
              <a:cs typeface="Times New Roman"/>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CasellaDiTesto 8"/>
          <p:cNvSpPr txBox="1"/>
          <p:nvPr/>
        </p:nvSpPr>
        <p:spPr>
          <a:xfrm rot="20601216">
            <a:off x="1963514" y="3005299"/>
            <a:ext cx="6554498" cy="2431435"/>
          </a:xfrm>
          <a:prstGeom prst="rect">
            <a:avLst/>
          </a:prstGeom>
          <a:solidFill>
            <a:srgbClr val="FFFFFF"/>
          </a:solidFill>
        </p:spPr>
        <p:txBody>
          <a:bodyPr wrap="square" rtlCol="0">
            <a:spAutoFit/>
          </a:bodyPr>
          <a:lstStyle/>
          <a:p>
            <a:pPr algn="ctr"/>
            <a:r>
              <a:rPr lang="it-IT" sz="15200" b="1" dirty="0" smtClean="0">
                <a:cs typeface="Times New Roman"/>
              </a:rPr>
              <a:t>Amen.</a:t>
            </a:r>
            <a:endParaRPr lang="it-IT" sz="15200" dirty="0">
              <a:cs typeface="Times New Roman"/>
            </a:endParaRPr>
          </a:p>
        </p:txBody>
      </p:sp>
      <p:pic>
        <p:nvPicPr>
          <p:cNvPr id="10" name="Immagine 9"/>
          <p:cNvPicPr>
            <a:picLocks noChangeAspect="1"/>
          </p:cNvPicPr>
          <p:nvPr/>
        </p:nvPicPr>
        <p:blipFill>
          <a:blip r:embed="rId2"/>
          <a:stretch>
            <a:fillRect/>
          </a:stretch>
        </p:blipFill>
        <p:spPr>
          <a:xfrm rot="465191">
            <a:off x="115230" y="681057"/>
            <a:ext cx="5904570" cy="2743200"/>
          </a:xfrm>
          <a:prstGeom prst="rect">
            <a:avLst/>
          </a:prstGeom>
        </p:spPr>
      </p:pic>
    </p:spTree>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609600"/>
            <a:ext cx="4850963" cy="4093428"/>
          </a:xfrm>
          <a:prstGeom prst="rect">
            <a:avLst/>
          </a:prstGeom>
          <a:noFill/>
        </p:spPr>
        <p:txBody>
          <a:bodyPr vert="horz" wrap="square" rtlCol="0">
            <a:prstTxWarp prst="textNoShape">
              <a:avLst/>
            </a:prstTxWarp>
            <a:spAutoFit/>
          </a:bodyPr>
          <a:lstStyle/>
          <a:p>
            <a:pPr algn="ctr"/>
            <a:r>
              <a:rPr lang="it-IT" sz="13000" b="1" dirty="0" smtClean="0">
                <a:ln>
                  <a:solidFill>
                    <a:schemeClr val="tx1"/>
                  </a:solidFill>
                </a:ln>
                <a:solidFill>
                  <a:srgbClr val="FFFF00"/>
                </a:solidFill>
                <a:cs typeface="Footlight MT Light"/>
              </a:rPr>
              <a:t>La </a:t>
            </a:r>
          </a:p>
          <a:p>
            <a:pPr algn="ctr"/>
            <a:r>
              <a:rPr lang="it-IT" sz="13000" b="1" dirty="0" smtClean="0">
                <a:ln>
                  <a:solidFill>
                    <a:schemeClr val="tx1"/>
                  </a:solidFill>
                </a:ln>
                <a:solidFill>
                  <a:srgbClr val="FFFF00"/>
                </a:solidFill>
                <a:cs typeface="Footlight MT Light"/>
              </a:rPr>
              <a:t>Luce</a:t>
            </a:r>
            <a:endParaRPr lang="it-IT" sz="13000" b="1" dirty="0">
              <a:ln>
                <a:solidFill>
                  <a:schemeClr val="tx1"/>
                </a:solidFill>
              </a:ln>
              <a:solidFill>
                <a:srgbClr val="FFFF00"/>
              </a:solidFill>
              <a:cs typeface="Footlight MT Light"/>
            </a:endParaRPr>
          </a:p>
        </p:txBody>
      </p:sp>
      <p:pic>
        <p:nvPicPr>
          <p:cNvPr id="6" name="Picture 4"/>
          <p:cNvPicPr>
            <a:picLocks noChangeAspect="1" noChangeArrowheads="1"/>
          </p:cNvPicPr>
          <p:nvPr/>
        </p:nvPicPr>
        <p:blipFill>
          <a:blip r:embed="rId2">
            <a:lum bright="6000" contrast="35000"/>
          </a:blip>
          <a:srcRect/>
          <a:stretch>
            <a:fillRect/>
          </a:stretch>
        </p:blipFill>
        <p:spPr bwMode="auto">
          <a:xfrm>
            <a:off x="4343400" y="0"/>
            <a:ext cx="4800600" cy="6553200"/>
          </a:xfrm>
          <a:prstGeom prst="rect">
            <a:avLst/>
          </a:prstGeom>
          <a:ln>
            <a:noFill/>
          </a:ln>
          <a:effectLst>
            <a:softEdge rad="112500"/>
          </a:effectLst>
        </p:spPr>
      </p:pic>
    </p:spTree>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shadeToTitle="1">
        <a:blipFill rotWithShape="1">
          <a:blip r:embed="rId2">
            <a:alphaModFix amt="92000"/>
          </a:blip>
          <a:stretch>
            <a:fillRect/>
          </a:stretch>
        </a:blipFill>
        <a:effectLst/>
      </p:bgPr>
    </p:bg>
    <p:spTree>
      <p:nvGrpSpPr>
        <p:cNvPr id="1" name=""/>
        <p:cNvGrpSpPr/>
        <p:nvPr/>
      </p:nvGrpSpPr>
      <p:grpSpPr>
        <a:xfrm>
          <a:off x="0" y="0"/>
          <a:ext cx="0" cy="0"/>
          <a:chOff x="0" y="0"/>
          <a:chExt cx="0" cy="0"/>
        </a:xfrm>
      </p:grpSpPr>
      <p:sp>
        <p:nvSpPr>
          <p:cNvPr id="3" name="CasellaDiTesto 2"/>
          <p:cNvSpPr txBox="1"/>
          <p:nvPr/>
        </p:nvSpPr>
        <p:spPr>
          <a:xfrm>
            <a:off x="5181600" y="304800"/>
            <a:ext cx="3962400" cy="1446550"/>
          </a:xfrm>
          <a:prstGeom prst="rect">
            <a:avLst/>
          </a:prstGeom>
          <a:noFill/>
        </p:spPr>
        <p:txBody>
          <a:bodyPr wrap="square" rtlCol="0">
            <a:spAutoFit/>
          </a:bodyPr>
          <a:lstStyle/>
          <a:p>
            <a:pPr algn="ctr"/>
            <a:r>
              <a:rPr lang="it-IT" sz="8700" b="1" dirty="0" smtClean="0">
                <a:solidFill>
                  <a:schemeClr val="bg1"/>
                </a:solidFill>
              </a:rPr>
              <a:t>L’Acqua</a:t>
            </a:r>
            <a:endParaRPr lang="it-IT" sz="8700" b="1" dirty="0">
              <a:solidFill>
                <a:schemeClr val="bg1"/>
              </a:solidFill>
            </a:endParaRPr>
          </a:p>
        </p:txBody>
      </p:sp>
      <p:pic>
        <p:nvPicPr>
          <p:cNvPr id="5" name="Immagine 4"/>
          <p:cNvPicPr>
            <a:picLocks noChangeAspect="1"/>
          </p:cNvPicPr>
          <p:nvPr/>
        </p:nvPicPr>
        <p:blipFill>
          <a:blip r:embed="rId3"/>
          <a:stretch>
            <a:fillRect/>
          </a:stretch>
        </p:blipFill>
        <p:spPr>
          <a:xfrm>
            <a:off x="152400" y="228600"/>
            <a:ext cx="4876800" cy="647700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
        <p:nvSpPr>
          <p:cNvPr id="4" name="CasellaDiTesto 3"/>
          <p:cNvSpPr txBox="1"/>
          <p:nvPr/>
        </p:nvSpPr>
        <p:spPr>
          <a:xfrm>
            <a:off x="5410200" y="2133600"/>
            <a:ext cx="3429000" cy="1015663"/>
          </a:xfrm>
          <a:prstGeom prst="rect">
            <a:avLst/>
          </a:prstGeom>
          <a:noFill/>
        </p:spPr>
        <p:txBody>
          <a:bodyPr wrap="square" rtlCol="0">
            <a:spAutoFit/>
          </a:bodyPr>
          <a:lstStyle/>
          <a:p>
            <a:r>
              <a:rPr lang="it-IT" sz="3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La trasparenza della materia</a:t>
            </a:r>
            <a:endParaRPr lang="it-IT" sz="3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 name="CasellaDiTesto 5"/>
          <p:cNvSpPr txBox="1"/>
          <p:nvPr/>
        </p:nvSpPr>
        <p:spPr>
          <a:xfrm>
            <a:off x="5486400" y="3352800"/>
            <a:ext cx="3657600" cy="553998"/>
          </a:xfrm>
          <a:prstGeom prst="rect">
            <a:avLst/>
          </a:prstGeom>
          <a:noFill/>
        </p:spPr>
        <p:txBody>
          <a:bodyPr wrap="square" rtlCol="0">
            <a:spAutoFit/>
          </a:bodyPr>
          <a:lstStyle/>
          <a:p>
            <a:r>
              <a:rPr lang="it-IT" sz="3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Il dono dello Spirito</a:t>
            </a:r>
            <a:endParaRPr lang="it-IT" sz="3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6400800" y="685800"/>
            <a:ext cx="2409713" cy="320040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
        <p:nvSpPr>
          <p:cNvPr id="7" name="CasellaDiTesto 6"/>
          <p:cNvSpPr txBox="1"/>
          <p:nvPr/>
        </p:nvSpPr>
        <p:spPr>
          <a:xfrm>
            <a:off x="152400" y="4274165"/>
            <a:ext cx="8915400" cy="2431435"/>
          </a:xfrm>
          <a:prstGeom prst="rect">
            <a:avLst/>
          </a:prstGeom>
          <a:noFill/>
        </p:spPr>
        <p:txBody>
          <a:bodyPr wrap="square" rtlCol="0">
            <a:spAutoFit/>
          </a:bodyPr>
          <a:lstStyle/>
          <a:p>
            <a:pPr algn="just"/>
            <a:r>
              <a:rPr lang="it-IT" sz="3800" dirty="0" smtClean="0"/>
              <a:t>acque, così nel battesimo di Cristo lo Spirito Santo discese su di Lui e consacrò le acque del Giordano; ed in questa discesa pose il principio della nuova materia del mondo. </a:t>
            </a:r>
            <a:endParaRPr lang="it-IT" sz="3800" b="1" dirty="0">
              <a:solidFill>
                <a:schemeClr val="bg1"/>
              </a:solidFill>
            </a:endParaRPr>
          </a:p>
        </p:txBody>
      </p:sp>
      <p:sp>
        <p:nvSpPr>
          <p:cNvPr id="8" name="CasellaDiTesto 7"/>
          <p:cNvSpPr txBox="1"/>
          <p:nvPr/>
        </p:nvSpPr>
        <p:spPr>
          <a:xfrm>
            <a:off x="152400" y="228600"/>
            <a:ext cx="5867400" cy="4185762"/>
          </a:xfrm>
          <a:prstGeom prst="rect">
            <a:avLst/>
          </a:prstGeom>
          <a:noFill/>
        </p:spPr>
        <p:txBody>
          <a:bodyPr wrap="square" rtlCol="0">
            <a:spAutoFit/>
          </a:bodyPr>
          <a:lstStyle/>
          <a:p>
            <a:pPr algn="just"/>
            <a:r>
              <a:rPr lang="it-IT" sz="3800" dirty="0" smtClean="0"/>
              <a:t>L’azione dello Spirito Santo nel mondo si riflette, innanzitutto, sulla sostanza materiale cosmica, che è spiritualizzata. Come nella creazione del mondo lo Spirito di Dio aleggiava sulle</a:t>
            </a:r>
            <a:endParaRPr lang="it-IT" sz="3800" b="1" dirty="0">
              <a:solidFill>
                <a:schemeClr val="bg1"/>
              </a:solidFill>
            </a:endParaRPr>
          </a:p>
        </p:txBody>
      </p:sp>
    </p:spTree>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228600" y="304800"/>
            <a:ext cx="8305800" cy="4431983"/>
          </a:xfrm>
          <a:prstGeom prst="rect">
            <a:avLst/>
          </a:prstGeom>
          <a:noFill/>
        </p:spPr>
        <p:txBody>
          <a:bodyPr wrap="square" rtlCol="0">
            <a:spAutoFit/>
          </a:bodyPr>
          <a:lstStyle/>
          <a:p>
            <a:pPr algn="just"/>
            <a:r>
              <a:rPr lang="it-IT" sz="4700" dirty="0" smtClean="0"/>
              <a:t>Questo carattere della materia, secondo S. Bulgakov, spiega la sua capacità di arrivare ad essere “materia” del sacramento, di essere un canale dei doni dello Spirito, unito alla materia... </a:t>
            </a:r>
            <a:endParaRPr lang="it-IT" sz="4700" b="1" dirty="0">
              <a:solidFill>
                <a:schemeClr val="bg1"/>
              </a:solidFill>
            </a:endParaRPr>
          </a:p>
        </p:txBody>
      </p:sp>
      <p:pic>
        <p:nvPicPr>
          <p:cNvPr id="5" name="Immagine 4"/>
          <p:cNvPicPr>
            <a:picLocks noChangeAspect="1"/>
          </p:cNvPicPr>
          <p:nvPr/>
        </p:nvPicPr>
        <p:blipFill>
          <a:blip r:embed="rId2"/>
          <a:stretch>
            <a:fillRect/>
          </a:stretch>
        </p:blipFill>
        <p:spPr>
          <a:xfrm>
            <a:off x="7239000" y="4468416"/>
            <a:ext cx="1627094" cy="2160984"/>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304800" y="228600"/>
            <a:ext cx="8534400" cy="6494085"/>
          </a:xfrm>
          <a:prstGeom prst="rect">
            <a:avLst/>
          </a:prstGeom>
          <a:noFill/>
        </p:spPr>
        <p:txBody>
          <a:bodyPr wrap="square" rtlCol="0">
            <a:spAutoFit/>
          </a:bodyPr>
          <a:lstStyle/>
          <a:p>
            <a:pPr algn="just"/>
            <a:r>
              <a:rPr lang="it-IT" sz="3200" dirty="0" smtClean="0"/>
              <a:t>La materia del mondo non solo indica, ma </a:t>
            </a:r>
            <a:r>
              <a:rPr lang="it-IT" sz="3200" dirty="0" err="1" smtClean="0"/>
              <a:t>precontiene</a:t>
            </a:r>
            <a:r>
              <a:rPr lang="it-IT" sz="3200" dirty="0" smtClean="0"/>
              <a:t>, in qualche modo, le realtà celesti che nei sacramenti significa; perciò il suo ruolo è di trasmettere una suggestione viva del mondo di Dio. La redenzione significa ripristinare la rivelazione di Dio anche attraverso il mondo, conoscere Dio attraverso il cosmo. </a:t>
            </a:r>
            <a:r>
              <a:rPr lang="it-IT" sz="3200" b="1" dirty="0" smtClean="0"/>
              <a:t>La liberazione dell’uomo comincia dalla liberazione/purificazione della materia, che è ripristinata nella sua funzione originaria, quella cioè di essere un mezzo della presenza di Dio.</a:t>
            </a:r>
            <a:r>
              <a:rPr lang="it-IT" sz="3200" dirty="0" smtClean="0"/>
              <a:t> Il cosmo diventa trasparente per la trasparenza ritrovata nel Verbo e nello Spirito. </a:t>
            </a:r>
            <a:r>
              <a:rPr lang="it-IT" sz="3200" dirty="0" err="1" smtClean="0"/>
              <a:t>Rupnik</a:t>
            </a:r>
            <a:endParaRPr lang="it-IT" sz="3200" dirty="0" smtClean="0"/>
          </a:p>
        </p:txBody>
      </p:sp>
    </p:spTree>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asellaDiTesto 2"/>
          <p:cNvSpPr txBox="1"/>
          <p:nvPr/>
        </p:nvSpPr>
        <p:spPr>
          <a:xfrm>
            <a:off x="228600" y="304800"/>
            <a:ext cx="8610600" cy="6355586"/>
          </a:xfrm>
          <a:prstGeom prst="rect">
            <a:avLst/>
          </a:prstGeom>
          <a:noFill/>
        </p:spPr>
        <p:txBody>
          <a:bodyPr wrap="square" rtlCol="0">
            <a:spAutoFit/>
          </a:bodyPr>
          <a:lstStyle/>
          <a:p>
            <a:pPr algn="just"/>
            <a:r>
              <a:rPr lang="it-IT" sz="3700" dirty="0" smtClean="0"/>
              <a:t>L’acqua del battesimo, come la materia in tutti i sacramenti, ha una intensità che solo la creazione sapeva esprimere e, dopo il peccato, solo il suo uso liturgico, in quanto anticipo della nuova creazione. È il dono del mondo come comunione con Dio, vita, salvezza e divinizzazione. </a:t>
            </a:r>
            <a:r>
              <a:rPr lang="it-IT" sz="3700" b="1" dirty="0" smtClean="0"/>
              <a:t>Nello spazio e nel tempo della Chiesa, la materia consacrata diventa tempio della presenza del Creatore, segno dell’alleanza e della comunione ritrovata.</a:t>
            </a:r>
            <a:r>
              <a:rPr lang="it-IT" sz="3700" dirty="0" smtClean="0"/>
              <a:t> </a:t>
            </a:r>
            <a:r>
              <a:rPr lang="it-IT" sz="3700" dirty="0" err="1" smtClean="0"/>
              <a:t>Rupnik</a:t>
            </a:r>
            <a:endParaRPr lang="it-IT" sz="3700" b="1" dirty="0">
              <a:solidFill>
                <a:schemeClr val="bg1"/>
              </a:solidFill>
            </a:endParaRPr>
          </a:p>
        </p:txBody>
      </p:sp>
    </p:spTree>
  </p:cSld>
  <p:clrMapOvr>
    <a:masterClrMapping/>
  </p:clrMapOvr>
  <p:transition spd="med">
    <p:dissolve/>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37114</TotalTime>
  <Words>1262</Words>
  <Application>Microsoft Macintosh PowerPoint</Application>
  <PresentationFormat>Presentazione su schermo (4:3)</PresentationFormat>
  <Paragraphs>142</Paragraphs>
  <Slides>32</Slides>
  <Notes>1</Notes>
  <HiddenSlides>0</HiddenSlides>
  <MMClips>0</MMClips>
  <ScaleCrop>false</ScaleCrop>
  <HeadingPairs>
    <vt:vector size="4" baseType="variant">
      <vt:variant>
        <vt:lpstr>Modello struttura</vt:lpstr>
      </vt:variant>
      <vt:variant>
        <vt:i4>1</vt:i4>
      </vt:variant>
      <vt:variant>
        <vt:lpstr>Titoli diapositive</vt:lpstr>
      </vt:variant>
      <vt:variant>
        <vt:i4>32</vt:i4>
      </vt:variant>
    </vt:vector>
  </HeadingPairs>
  <TitlesOfParts>
    <vt:vector size="33"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Padre Armando</dc:creator>
  <cp:lastModifiedBy>P. Armando Santoro omv</cp:lastModifiedBy>
  <cp:revision>352</cp:revision>
  <dcterms:created xsi:type="dcterms:W3CDTF">2016-02-27T09:05:39Z</dcterms:created>
  <dcterms:modified xsi:type="dcterms:W3CDTF">2016-02-27T09:08:18Z</dcterms:modified>
</cp:coreProperties>
</file>