
<file path=[Content_Types].xml><?xml version="1.0" encoding="utf-8"?>
<Types xmlns="http://schemas.openxmlformats.org/package/2006/content-types">
  <Override PartName="/ppt/slides/slide45.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7"/>
  </p:notesMasterIdLst>
  <p:sldIdLst>
    <p:sldId id="447" r:id="rId2"/>
    <p:sldId id="448" r:id="rId3"/>
    <p:sldId id="449" r:id="rId4"/>
    <p:sldId id="450" r:id="rId5"/>
    <p:sldId id="452" r:id="rId6"/>
    <p:sldId id="451" r:id="rId7"/>
    <p:sldId id="384" r:id="rId8"/>
    <p:sldId id="410" r:id="rId9"/>
    <p:sldId id="430" r:id="rId10"/>
    <p:sldId id="457" r:id="rId11"/>
    <p:sldId id="404" r:id="rId12"/>
    <p:sldId id="478" r:id="rId13"/>
    <p:sldId id="470" r:id="rId14"/>
    <p:sldId id="479" r:id="rId15"/>
    <p:sldId id="463" r:id="rId16"/>
    <p:sldId id="403" r:id="rId17"/>
    <p:sldId id="469" r:id="rId18"/>
    <p:sldId id="400" r:id="rId19"/>
    <p:sldId id="431" r:id="rId20"/>
    <p:sldId id="438" r:id="rId21"/>
    <p:sldId id="472" r:id="rId22"/>
    <p:sldId id="439" r:id="rId23"/>
    <p:sldId id="436" r:id="rId24"/>
    <p:sldId id="459" r:id="rId25"/>
    <p:sldId id="440" r:id="rId26"/>
    <p:sldId id="441" r:id="rId27"/>
    <p:sldId id="442" r:id="rId28"/>
    <p:sldId id="475" r:id="rId29"/>
    <p:sldId id="473" r:id="rId30"/>
    <p:sldId id="464" r:id="rId31"/>
    <p:sldId id="408" r:id="rId32"/>
    <p:sldId id="445" r:id="rId33"/>
    <p:sldId id="477" r:id="rId34"/>
    <p:sldId id="453" r:id="rId35"/>
    <p:sldId id="476" r:id="rId36"/>
    <p:sldId id="462" r:id="rId37"/>
    <p:sldId id="397" r:id="rId38"/>
    <p:sldId id="398" r:id="rId39"/>
    <p:sldId id="466" r:id="rId40"/>
    <p:sldId id="454" r:id="rId41"/>
    <p:sldId id="455" r:id="rId42"/>
    <p:sldId id="465" r:id="rId43"/>
    <p:sldId id="468" r:id="rId44"/>
    <p:sldId id="282" r:id="rId45"/>
    <p:sldId id="444" r:id="rId4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CC66"/>
    <a:srgbClr val="800000"/>
    <a:srgbClr val="A45C10"/>
    <a:srgbClr val="FF0080"/>
    <a:srgbClr val="543436"/>
    <a:srgbClr val="66FFCC"/>
    <a:srgbClr val="FF6FCF"/>
    <a:srgbClr val="00CC66"/>
    <a:srgbClr val="00FF00"/>
    <a:srgbClr val="66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713" autoAdjust="0"/>
    <p:restoredTop sz="87287" autoAdjust="0"/>
  </p:normalViewPr>
  <p:slideViewPr>
    <p:cSldViewPr>
      <p:cViewPr>
        <p:scale>
          <a:sx n="75" d="100"/>
          <a:sy n="75" d="100"/>
        </p:scale>
        <p:origin x="-1200" y="-44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232915-978D-6345-BB60-2BF6D99704B7}" type="datetimeFigureOut">
              <a:rPr lang="it-IT" smtClean="0"/>
              <a:pPr/>
              <a:t>22-01-2016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29CB42-F93E-AB4D-8D33-71F527D00197}"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9CB877A-58CE-43FC-9F8C-5B7AF0084D51}" type="datetimeFigureOut">
              <a:rPr lang="it-IT" smtClean="0"/>
              <a:pPr/>
              <a:t>22-01-2016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CB877A-58CE-43FC-9F8C-5B7AF0084D51}" type="datetimeFigureOut">
              <a:rPr lang="it-IT" smtClean="0"/>
              <a:pPr/>
              <a:t>22-01-2016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CB877A-58CE-43FC-9F8C-5B7AF0084D51}" type="datetimeFigureOut">
              <a:rPr lang="it-IT" smtClean="0"/>
              <a:pPr/>
              <a:t>22-01-2016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CB877A-58CE-43FC-9F8C-5B7AF0084D51}" type="datetimeFigureOut">
              <a:rPr lang="it-IT" smtClean="0"/>
              <a:pPr/>
              <a:t>22-01-2016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C9CB877A-58CE-43FC-9F8C-5B7AF0084D51}" type="datetimeFigureOut">
              <a:rPr lang="it-IT" smtClean="0"/>
              <a:pPr/>
              <a:t>22-01-2016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9CB877A-58CE-43FC-9F8C-5B7AF0084D51}" type="datetimeFigureOut">
              <a:rPr lang="it-IT" smtClean="0"/>
              <a:pPr/>
              <a:t>22-01-2016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9CB877A-58CE-43FC-9F8C-5B7AF0084D51}" type="datetimeFigureOut">
              <a:rPr lang="it-IT" smtClean="0"/>
              <a:pPr/>
              <a:t>22-01-2016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C9CB877A-58CE-43FC-9F8C-5B7AF0084D51}" type="datetimeFigureOut">
              <a:rPr lang="it-IT" smtClean="0"/>
              <a:pPr/>
              <a:t>22-01-2016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9CB877A-58CE-43FC-9F8C-5B7AF0084D51}" type="datetimeFigureOut">
              <a:rPr lang="it-IT" smtClean="0"/>
              <a:pPr/>
              <a:t>22-01-2016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9CB877A-58CE-43FC-9F8C-5B7AF0084D51}" type="datetimeFigureOut">
              <a:rPr lang="it-IT" smtClean="0"/>
              <a:pPr/>
              <a:t>22-01-2016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9CB877A-58CE-43FC-9F8C-5B7AF0084D51}" type="datetimeFigureOut">
              <a:rPr lang="it-IT" smtClean="0"/>
              <a:pPr/>
              <a:t>22-01-2016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B877A-58CE-43FC-9F8C-5B7AF0084D51}" type="datetimeFigureOut">
              <a:rPr lang="it-IT" smtClean="0"/>
              <a:pPr/>
              <a:t>22-01-2016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7D030-AC64-4243-8271-BF1749E8D3B5}"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dissolv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685800" y="457200"/>
            <a:ext cx="7772400" cy="6093976"/>
          </a:xfrm>
          <a:prstGeom prst="rect">
            <a:avLst/>
          </a:prstGeom>
          <a:noFill/>
        </p:spPr>
        <p:txBody>
          <a:bodyPr wrap="square" rtlCol="0">
            <a:spAutoFit/>
          </a:bodyPr>
          <a:lstStyle/>
          <a:p>
            <a:pPr algn="ctr"/>
            <a:r>
              <a:rPr lang="it-IT" sz="13000" b="1" i="1" dirty="0" smtClean="0">
                <a:solidFill>
                  <a:srgbClr val="0000FF"/>
                </a:solidFill>
                <a:latin typeface="Times New Roman"/>
                <a:cs typeface="Times New Roman"/>
              </a:rPr>
              <a:t>L</a:t>
            </a:r>
            <a:r>
              <a:rPr lang="it-IT" sz="12500" i="1" dirty="0" smtClean="0">
                <a:solidFill>
                  <a:srgbClr val="0000FF"/>
                </a:solidFill>
                <a:latin typeface="Times New Roman"/>
                <a:cs typeface="Times New Roman"/>
              </a:rPr>
              <a:t>iturgia</a:t>
            </a:r>
          </a:p>
          <a:p>
            <a:pPr algn="ctr"/>
            <a:r>
              <a:rPr lang="it-IT" sz="12500" i="1" dirty="0" smtClean="0">
                <a:solidFill>
                  <a:srgbClr val="0000FF"/>
                </a:solidFill>
                <a:latin typeface="Times New Roman"/>
                <a:cs typeface="Times New Roman"/>
              </a:rPr>
              <a:t>e </a:t>
            </a:r>
            <a:r>
              <a:rPr lang="it-IT" sz="13000" b="1" i="1" dirty="0" smtClean="0">
                <a:solidFill>
                  <a:srgbClr val="0000FF"/>
                </a:solidFill>
                <a:latin typeface="Times New Roman"/>
                <a:cs typeface="Times New Roman"/>
              </a:rPr>
              <a:t>V</a:t>
            </a:r>
            <a:r>
              <a:rPr lang="it-IT" sz="12500" i="1" dirty="0" smtClean="0">
                <a:solidFill>
                  <a:srgbClr val="0000FF"/>
                </a:solidFill>
                <a:latin typeface="Times New Roman"/>
                <a:cs typeface="Times New Roman"/>
              </a:rPr>
              <a:t>ita </a:t>
            </a:r>
          </a:p>
          <a:p>
            <a:pPr algn="ctr"/>
            <a:r>
              <a:rPr lang="it-IT" sz="13000" b="1" i="1" dirty="0" smtClean="0">
                <a:solidFill>
                  <a:srgbClr val="0000FF"/>
                </a:solidFill>
                <a:latin typeface="Times New Roman"/>
                <a:cs typeface="Times New Roman"/>
              </a:rPr>
              <a:t>O</a:t>
            </a:r>
            <a:r>
              <a:rPr lang="it-IT" sz="12500" i="1" dirty="0" smtClean="0">
                <a:solidFill>
                  <a:srgbClr val="0000FF"/>
                </a:solidFill>
                <a:latin typeface="Times New Roman"/>
                <a:cs typeface="Times New Roman"/>
              </a:rPr>
              <a:t>rdinaria</a:t>
            </a:r>
            <a:endParaRPr lang="it-IT" sz="12500" i="1" dirty="0">
              <a:solidFill>
                <a:srgbClr val="0000FF"/>
              </a:solidFill>
              <a:latin typeface="Times New Roman"/>
              <a:cs typeface="Times New Roman"/>
            </a:endParaRPr>
          </a:p>
        </p:txBody>
      </p:sp>
    </p:spTree>
  </p:cSld>
  <p:clrMapOvr>
    <a:masterClrMapping/>
  </p:clrMapOvr>
  <p:transition spd="med">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asellaDiTesto 3"/>
          <p:cNvSpPr txBox="1"/>
          <p:nvPr/>
        </p:nvSpPr>
        <p:spPr>
          <a:xfrm>
            <a:off x="609600" y="381000"/>
            <a:ext cx="8534400" cy="969496"/>
          </a:xfrm>
          <a:prstGeom prst="rect">
            <a:avLst/>
          </a:prstGeom>
          <a:noFill/>
        </p:spPr>
        <p:txBody>
          <a:bodyPr wrap="square" rtlCol="0">
            <a:spAutoFit/>
          </a:bodyPr>
          <a:lstStyle/>
          <a:p>
            <a:pPr algn="ctr"/>
            <a:r>
              <a:rPr lang="it-IT" sz="3700" b="1" dirty="0" smtClean="0">
                <a:solidFill>
                  <a:srgbClr val="800000"/>
                </a:solidFill>
              </a:rPr>
              <a:t>Maledetto il suolo per causa tua!</a:t>
            </a:r>
            <a:r>
              <a:rPr lang="it-IT" sz="3700" dirty="0" smtClean="0">
                <a:solidFill>
                  <a:srgbClr val="800000"/>
                </a:solidFill>
              </a:rPr>
              <a:t> </a:t>
            </a:r>
          </a:p>
          <a:p>
            <a:pPr algn="ctr"/>
            <a:r>
              <a:rPr lang="it-IT" sz="2000" b="1" dirty="0" smtClean="0">
                <a:solidFill>
                  <a:srgbClr val="800000"/>
                </a:solidFill>
              </a:rPr>
              <a:t>(</a:t>
            </a:r>
            <a:r>
              <a:rPr lang="it-IT" sz="2000" b="1" dirty="0" err="1" smtClean="0">
                <a:solidFill>
                  <a:srgbClr val="800000"/>
                </a:solidFill>
              </a:rPr>
              <a:t>Gen</a:t>
            </a:r>
            <a:r>
              <a:rPr lang="it-IT" sz="2000" b="1" dirty="0" smtClean="0">
                <a:solidFill>
                  <a:srgbClr val="800000"/>
                </a:solidFill>
              </a:rPr>
              <a:t> </a:t>
            </a:r>
            <a:r>
              <a:rPr lang="it-IT" sz="2000" b="1" dirty="0" err="1" smtClean="0">
                <a:solidFill>
                  <a:srgbClr val="800000"/>
                </a:solidFill>
              </a:rPr>
              <a:t>3</a:t>
            </a:r>
            <a:r>
              <a:rPr lang="it-IT" sz="2000" b="1" dirty="0" smtClean="0">
                <a:solidFill>
                  <a:srgbClr val="800000"/>
                </a:solidFill>
              </a:rPr>
              <a:t>, 17)</a:t>
            </a:r>
            <a:endParaRPr lang="it-IT" sz="3700" b="1" dirty="0">
              <a:solidFill>
                <a:srgbClr val="800000"/>
              </a:solidFill>
            </a:endParaRPr>
          </a:p>
        </p:txBody>
      </p:sp>
      <p:pic>
        <p:nvPicPr>
          <p:cNvPr id="7" name="Immagine 6"/>
          <p:cNvPicPr>
            <a:picLocks noChangeAspect="1"/>
          </p:cNvPicPr>
          <p:nvPr/>
        </p:nvPicPr>
        <p:blipFill>
          <a:blip r:embed="rId2">
            <a:lum bright="15000"/>
          </a:blip>
          <a:stretch>
            <a:fillRect/>
          </a:stretch>
        </p:blipFill>
        <p:spPr>
          <a:xfrm>
            <a:off x="929256" y="1600200"/>
            <a:ext cx="7833744" cy="5093773"/>
          </a:xfrm>
          <a:prstGeom prst="rect">
            <a:avLst/>
          </a:prstGeom>
        </p:spPr>
      </p:pic>
      <p:pic>
        <p:nvPicPr>
          <p:cNvPr id="9" name="Immagine 8"/>
          <p:cNvPicPr>
            <a:picLocks noChangeAspect="1"/>
          </p:cNvPicPr>
          <p:nvPr/>
        </p:nvPicPr>
        <p:blipFill>
          <a:blip r:embed="rId3">
            <a:alphaModFix amt="69000"/>
          </a:blip>
          <a:stretch>
            <a:fillRect/>
          </a:stretch>
        </p:blipFill>
        <p:spPr>
          <a:xfrm>
            <a:off x="0" y="0"/>
            <a:ext cx="609600" cy="6858000"/>
          </a:xfrm>
          <a:prstGeom prst="rect">
            <a:avLst/>
          </a:prstGeom>
        </p:spPr>
      </p:pic>
      <p:sp>
        <p:nvSpPr>
          <p:cNvPr id="10" name="CasellaDiTesto 9"/>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7217523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800">
        <p:circle/>
      </p:transition>
    </mc:Choice>
    <mc:Fallback>
      <mp:transition xmlns:mp="http://schemas.microsoft.com/office/mac/powerpoint/2008/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solidFill>
          <a:schemeClr val="tx2">
            <a:lumMod val="75000"/>
          </a:schemeClr>
        </a:solid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9" name="CasellaDiTesto 8"/>
          <p:cNvSpPr txBox="1"/>
          <p:nvPr/>
        </p:nvSpPr>
        <p:spPr>
          <a:xfrm>
            <a:off x="914400" y="431423"/>
            <a:ext cx="7924800" cy="5816977"/>
          </a:xfrm>
          <a:prstGeom prst="rect">
            <a:avLst/>
          </a:prstGeom>
          <a:noFill/>
        </p:spPr>
        <p:txBody>
          <a:bodyPr wrap="square" rtlCol="0">
            <a:spAutoFit/>
          </a:bodyPr>
          <a:lstStyle/>
          <a:p>
            <a:pPr algn="ctr"/>
            <a:r>
              <a:rPr lang="it-IT" sz="6200" b="1" dirty="0" smtClean="0">
                <a:solidFill>
                  <a:schemeClr val="bg1"/>
                </a:solidFill>
              </a:rPr>
              <a:t>La redenzione significa ripristinare la rivelazione di Dio anche attraverso il mondo, conoscere Dio attraverso il cosmo.</a:t>
            </a:r>
            <a:r>
              <a:rPr lang="it-IT" sz="6200" b="1" dirty="0" smtClean="0">
                <a:solidFill>
                  <a:schemeClr val="bg1"/>
                </a:solidFill>
              </a:rPr>
              <a:t> </a:t>
            </a:r>
            <a:endParaRPr lang="it-IT" sz="6200" b="1" dirty="0">
              <a:solidFill>
                <a:schemeClr val="bg1"/>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solidFill>
          <a:schemeClr val="tx2">
            <a:lumMod val="75000"/>
          </a:schemeClr>
        </a:solid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9" name="CasellaDiTesto 8"/>
          <p:cNvSpPr txBox="1"/>
          <p:nvPr/>
        </p:nvSpPr>
        <p:spPr>
          <a:xfrm>
            <a:off x="685800" y="228600"/>
            <a:ext cx="8458200" cy="6124754"/>
          </a:xfrm>
          <a:prstGeom prst="rect">
            <a:avLst/>
          </a:prstGeom>
          <a:noFill/>
        </p:spPr>
        <p:txBody>
          <a:bodyPr wrap="square" rtlCol="0">
            <a:spAutoFit/>
          </a:bodyPr>
          <a:lstStyle/>
          <a:p>
            <a:pPr algn="ctr"/>
            <a:r>
              <a:rPr lang="it-IT" sz="5600" b="1" dirty="0" smtClean="0">
                <a:solidFill>
                  <a:schemeClr val="bg1"/>
                </a:solidFill>
              </a:rPr>
              <a:t>La </a:t>
            </a:r>
            <a:r>
              <a:rPr lang="it-IT" sz="5600" b="1" dirty="0" smtClean="0">
                <a:solidFill>
                  <a:schemeClr val="bg1"/>
                </a:solidFill>
              </a:rPr>
              <a:t>liberazione dell’uomo comincia dalla </a:t>
            </a:r>
            <a:r>
              <a:rPr lang="it-IT" sz="5600" b="1" dirty="0" smtClean="0">
                <a:solidFill>
                  <a:schemeClr val="bg1"/>
                </a:solidFill>
              </a:rPr>
              <a:t>liberazione/ </a:t>
            </a:r>
            <a:r>
              <a:rPr lang="it-IT" sz="5600" b="1" dirty="0" smtClean="0">
                <a:solidFill>
                  <a:schemeClr val="bg1"/>
                </a:solidFill>
              </a:rPr>
              <a:t>purificazione </a:t>
            </a:r>
            <a:r>
              <a:rPr lang="it-IT" sz="5600" b="1" dirty="0" smtClean="0">
                <a:solidFill>
                  <a:schemeClr val="bg1"/>
                </a:solidFill>
              </a:rPr>
              <a:t>della materia, che è </a:t>
            </a:r>
            <a:r>
              <a:rPr lang="it-IT" sz="5600" b="1" dirty="0" smtClean="0">
                <a:solidFill>
                  <a:srgbClr val="FFFF00"/>
                </a:solidFill>
              </a:rPr>
              <a:t>ripristinata nella sua funzione originaria, quella cioè di essere un mezzo della presenza di Dio.</a:t>
            </a:r>
            <a:r>
              <a:rPr lang="it-IT" sz="5600" b="1" dirty="0" smtClean="0">
                <a:solidFill>
                  <a:srgbClr val="FFFF00"/>
                </a:solidFill>
              </a:rPr>
              <a:t> </a:t>
            </a:r>
            <a:endParaRPr lang="it-IT" sz="5600" b="1" dirty="0">
              <a:solidFill>
                <a:schemeClr val="bg1"/>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solidFill>
          <a:schemeClr val="tx2">
            <a:lumMod val="75000"/>
          </a:schemeClr>
        </a:solid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CasellaDiTesto 4"/>
          <p:cNvSpPr txBox="1"/>
          <p:nvPr/>
        </p:nvSpPr>
        <p:spPr>
          <a:xfrm>
            <a:off x="762000" y="152400"/>
            <a:ext cx="8153400" cy="6617196"/>
          </a:xfrm>
          <a:prstGeom prst="rect">
            <a:avLst/>
          </a:prstGeom>
          <a:noFill/>
        </p:spPr>
        <p:txBody>
          <a:bodyPr wrap="square" rtlCol="0">
            <a:spAutoFit/>
          </a:bodyPr>
          <a:lstStyle/>
          <a:p>
            <a:pPr algn="ctr"/>
            <a:r>
              <a:rPr lang="it-IT" sz="5300" b="1" dirty="0" smtClean="0">
                <a:solidFill>
                  <a:schemeClr val="bg1"/>
                </a:solidFill>
              </a:rPr>
              <a:t>L’acqua del battesimo, come la materia in tutti i sacramenti, ha una intensità che solo la creazione sapeva esprimere e, dopo il peccato, solo il suo uso liturgico, in quanto anticipo della nuova creazione.</a:t>
            </a:r>
            <a:r>
              <a:rPr lang="it-IT" sz="5300" b="1" dirty="0" smtClean="0">
                <a:solidFill>
                  <a:schemeClr val="bg1"/>
                </a:solidFill>
              </a:rPr>
              <a:t> </a:t>
            </a:r>
            <a:endParaRPr lang="it-IT" sz="5300" b="1" dirty="0">
              <a:solidFill>
                <a:srgbClr val="FFFF00"/>
              </a:solidFill>
            </a:endParaRPr>
          </a:p>
        </p:txBody>
      </p:sp>
    </p:spTree>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solidFill>
          <a:schemeClr val="tx2">
            <a:lumMod val="75000"/>
          </a:schemeClr>
        </a:solid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CasellaDiTesto 4"/>
          <p:cNvSpPr txBox="1"/>
          <p:nvPr/>
        </p:nvSpPr>
        <p:spPr>
          <a:xfrm>
            <a:off x="762000" y="228600"/>
            <a:ext cx="8382000" cy="6740307"/>
          </a:xfrm>
          <a:prstGeom prst="rect">
            <a:avLst/>
          </a:prstGeom>
          <a:noFill/>
        </p:spPr>
        <p:txBody>
          <a:bodyPr wrap="square" rtlCol="0">
            <a:spAutoFit/>
          </a:bodyPr>
          <a:lstStyle/>
          <a:p>
            <a:pPr algn="just"/>
            <a:r>
              <a:rPr lang="it-IT" sz="4800" b="1" dirty="0" smtClean="0">
                <a:solidFill>
                  <a:schemeClr val="bg1"/>
                </a:solidFill>
              </a:rPr>
              <a:t>È </a:t>
            </a:r>
            <a:r>
              <a:rPr lang="it-IT" sz="4800" b="1" dirty="0" smtClean="0">
                <a:solidFill>
                  <a:schemeClr val="bg1"/>
                </a:solidFill>
              </a:rPr>
              <a:t>il dono del mondo come comunione con Dio, vita, salvezza e divinizzazione. </a:t>
            </a:r>
            <a:r>
              <a:rPr lang="it-IT" sz="4800" b="1" dirty="0" smtClean="0">
                <a:solidFill>
                  <a:srgbClr val="FFFF00"/>
                </a:solidFill>
              </a:rPr>
              <a:t>Nello spazio e nel tempo della Chiesa, la materia consacrata diventa tempio della presenza del Creatore, segno dell’alleanza e della comunione </a:t>
            </a:r>
            <a:r>
              <a:rPr lang="it-IT" sz="4800" b="1" dirty="0" smtClean="0">
                <a:solidFill>
                  <a:srgbClr val="FFFF00"/>
                </a:solidFill>
              </a:rPr>
              <a:t>ritrovata.</a:t>
            </a:r>
          </a:p>
          <a:p>
            <a:pPr algn="r"/>
            <a:r>
              <a:rPr lang="it-IT" sz="4800" b="1" dirty="0" err="1" smtClean="0">
                <a:solidFill>
                  <a:schemeClr val="bg1"/>
                </a:solidFill>
              </a:rPr>
              <a:t>Schmemann</a:t>
            </a:r>
            <a:endParaRPr lang="it-IT" sz="4800" b="1" dirty="0">
              <a:solidFill>
                <a:srgbClr val="FFFF00"/>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9" name="CasellaDiTesto 8"/>
          <p:cNvSpPr txBox="1"/>
          <p:nvPr/>
        </p:nvSpPr>
        <p:spPr>
          <a:xfrm>
            <a:off x="609600" y="550069"/>
            <a:ext cx="8534400" cy="6155531"/>
          </a:xfrm>
          <a:prstGeom prst="rect">
            <a:avLst/>
          </a:prstGeom>
          <a:noFill/>
        </p:spPr>
        <p:txBody>
          <a:bodyPr wrap="square" rtlCol="0">
            <a:spAutoFit/>
          </a:bodyPr>
          <a:lstStyle/>
          <a:p>
            <a:pPr algn="ctr"/>
            <a:r>
              <a:rPr lang="it-IT" sz="5200" dirty="0" smtClean="0">
                <a:solidFill>
                  <a:srgbClr val="0000FF"/>
                </a:solidFill>
              </a:rPr>
              <a:t>La materia del mondo non solo indica, ma </a:t>
            </a:r>
            <a:r>
              <a:rPr lang="it-IT" sz="5200" dirty="0" err="1" smtClean="0">
                <a:solidFill>
                  <a:srgbClr val="0000FF"/>
                </a:solidFill>
              </a:rPr>
              <a:t>precontiene</a:t>
            </a:r>
            <a:r>
              <a:rPr lang="it-IT" sz="5200" dirty="0" smtClean="0">
                <a:solidFill>
                  <a:srgbClr val="0000FF"/>
                </a:solidFill>
              </a:rPr>
              <a:t>, in qualche modo, le realtà celesti che nei sacramenti significa; perciò il suo ruolo è di trasmettere una suggestione viva del mondo di Dio.</a:t>
            </a:r>
            <a:r>
              <a:rPr lang="it-IT" sz="5200" dirty="0" smtClean="0">
                <a:solidFill>
                  <a:srgbClr val="0000FF"/>
                </a:solidFill>
              </a:rPr>
              <a:t> </a:t>
            </a:r>
          </a:p>
          <a:p>
            <a:pPr algn="r"/>
            <a:r>
              <a:rPr lang="it-IT" sz="3000" dirty="0" smtClean="0">
                <a:solidFill>
                  <a:srgbClr val="0000FF"/>
                </a:solidFill>
              </a:rPr>
              <a:t>Il battesimo - </a:t>
            </a:r>
            <a:r>
              <a:rPr lang="it-IT" sz="3000" dirty="0" err="1" smtClean="0">
                <a:solidFill>
                  <a:srgbClr val="0000FF"/>
                </a:solidFill>
              </a:rPr>
              <a:t>Campitelli</a:t>
            </a:r>
            <a:endParaRPr lang="it-IT" sz="3000" dirty="0">
              <a:solidFill>
                <a:srgbClr val="0000FF"/>
              </a:solidFill>
            </a:endParaRPr>
          </a:p>
        </p:txBody>
      </p:sp>
    </p:spTree>
  </p:cSld>
  <p:clrMapOvr>
    <a:masterClrMapping/>
  </p:clrMapOvr>
  <p:transition spd="med">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9" name="CasellaDiTesto 8"/>
          <p:cNvSpPr txBox="1"/>
          <p:nvPr/>
        </p:nvSpPr>
        <p:spPr>
          <a:xfrm>
            <a:off x="685800" y="152400"/>
            <a:ext cx="8305800" cy="6663363"/>
          </a:xfrm>
          <a:prstGeom prst="rect">
            <a:avLst/>
          </a:prstGeom>
          <a:noFill/>
        </p:spPr>
        <p:txBody>
          <a:bodyPr wrap="square" rtlCol="0">
            <a:spAutoFit/>
          </a:bodyPr>
          <a:lstStyle/>
          <a:p>
            <a:pPr algn="ctr"/>
            <a:r>
              <a:rPr lang="it-IT" sz="5000" dirty="0" smtClean="0">
                <a:solidFill>
                  <a:srgbClr val="0000FF"/>
                </a:solidFill>
              </a:rPr>
              <a:t>La benedizione delle acque precedente al battesimo sottolinea il significato cosmico del battesimo in quanto sacramento della nuova creazione in cui l’acqua, purificata, è ripristinata nella sua natura iniziale</a:t>
            </a:r>
            <a:r>
              <a:rPr lang="it-IT" sz="5000" dirty="0" smtClean="0">
                <a:solidFill>
                  <a:srgbClr val="0000FF"/>
                </a:solidFill>
              </a:rPr>
              <a:t>.</a:t>
            </a:r>
            <a:endParaRPr lang="it-IT" sz="2700" dirty="0" smtClean="0">
              <a:solidFill>
                <a:srgbClr val="0000FF"/>
              </a:solidFill>
            </a:endParaRPr>
          </a:p>
          <a:p>
            <a:pPr algn="r"/>
            <a:r>
              <a:rPr lang="it-IT" sz="2700" dirty="0" smtClean="0">
                <a:solidFill>
                  <a:srgbClr val="0000FF"/>
                </a:solidFill>
              </a:rPr>
              <a:t>Il battesimo - </a:t>
            </a:r>
            <a:r>
              <a:rPr lang="it-IT" sz="2700" dirty="0" err="1" smtClean="0">
                <a:solidFill>
                  <a:srgbClr val="0000FF"/>
                </a:solidFill>
              </a:rPr>
              <a:t>Campitelli</a:t>
            </a:r>
            <a:r>
              <a:rPr lang="it-IT" sz="2700" dirty="0" smtClean="0">
                <a:solidFill>
                  <a:srgbClr val="0000FF"/>
                </a:solidFill>
              </a:rPr>
              <a:t> </a:t>
            </a:r>
            <a:endParaRPr lang="it-IT" sz="2700" dirty="0">
              <a:solidFill>
                <a:srgbClr val="0000FF"/>
              </a:solidFill>
            </a:endParaRPr>
          </a:p>
        </p:txBody>
      </p:sp>
    </p:spTree>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2" name="CasellaDiTesto 11"/>
          <p:cNvSpPr txBox="1"/>
          <p:nvPr/>
        </p:nvSpPr>
        <p:spPr>
          <a:xfrm>
            <a:off x="609600" y="0"/>
            <a:ext cx="8534400" cy="569387"/>
          </a:xfrm>
          <a:prstGeom prst="rect">
            <a:avLst/>
          </a:prstGeom>
          <a:noFill/>
        </p:spPr>
        <p:txBody>
          <a:bodyPr wrap="square" rtlCol="0">
            <a:spAutoFit/>
          </a:bodyPr>
          <a:lstStyle/>
          <a:p>
            <a:pPr algn="ctr"/>
            <a:r>
              <a:rPr lang="it-IT" sz="3100" b="1" i="1" dirty="0" smtClean="0">
                <a:solidFill>
                  <a:srgbClr val="FF0000"/>
                </a:solidFill>
                <a:latin typeface="Times New Roman"/>
                <a:cs typeface="Times New Roman"/>
              </a:rPr>
              <a:t>BENEDIZIONE DELL'ACQUA BATTESIMALE</a:t>
            </a:r>
          </a:p>
        </p:txBody>
      </p:sp>
      <p:sp>
        <p:nvSpPr>
          <p:cNvPr id="13" name="CasellaDiTesto 12"/>
          <p:cNvSpPr txBox="1"/>
          <p:nvPr/>
        </p:nvSpPr>
        <p:spPr>
          <a:xfrm>
            <a:off x="914400" y="609600"/>
            <a:ext cx="7924800" cy="6247864"/>
          </a:xfrm>
          <a:prstGeom prst="rect">
            <a:avLst/>
          </a:prstGeom>
          <a:noFill/>
        </p:spPr>
        <p:txBody>
          <a:bodyPr wrap="square" rtlCol="0">
            <a:spAutoFit/>
          </a:bodyPr>
          <a:lstStyle/>
          <a:p>
            <a:pPr algn="ctr"/>
            <a:r>
              <a:rPr lang="it-IT" sz="5000" b="1" i="1" dirty="0" smtClean="0">
                <a:solidFill>
                  <a:srgbClr val="0000FF"/>
                </a:solidFill>
                <a:latin typeface="Times New Roman"/>
                <a:cs typeface="Times New Roman"/>
              </a:rPr>
              <a:t>O Dio, per mezzo dei segni sacramentali, tu operi con invisibile potenza le meraviglie della salvezza; e in molti modi, attraverso i tempi, hai preparato l'acqua, tua creatura, ad essere segno del Battesimo.</a:t>
            </a:r>
            <a:r>
              <a:rPr lang="it-IT" sz="5000" b="1" i="1" dirty="0" err="1" smtClean="0">
                <a:solidFill>
                  <a:srgbClr val="0000FF"/>
                </a:solidFill>
                <a:latin typeface="Times New Roman"/>
                <a:cs typeface="Times New Roman"/>
              </a:rPr>
              <a:t> </a:t>
            </a:r>
            <a:r>
              <a:rPr lang="it-IT" sz="5000" b="1" i="1" dirty="0" err="1" smtClean="0">
                <a:solidFill>
                  <a:srgbClr val="0000FF"/>
                </a:solidFill>
                <a:latin typeface="Times New Roman"/>
                <a:cs typeface="Times New Roman"/>
              </a:rPr>
              <a:t> </a:t>
            </a:r>
            <a:endParaRPr lang="it-IT" sz="5000" b="1" i="1" dirty="0" smtClean="0">
              <a:solidFill>
                <a:srgbClr val="0000FF"/>
              </a:solidFill>
              <a:latin typeface="Times New Roman"/>
              <a:cs typeface="Times New Roman"/>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2" name="CasellaDiTesto 11"/>
          <p:cNvSpPr txBox="1"/>
          <p:nvPr/>
        </p:nvSpPr>
        <p:spPr>
          <a:xfrm>
            <a:off x="609600" y="0"/>
            <a:ext cx="8534400" cy="569387"/>
          </a:xfrm>
          <a:prstGeom prst="rect">
            <a:avLst/>
          </a:prstGeom>
          <a:noFill/>
        </p:spPr>
        <p:txBody>
          <a:bodyPr wrap="square" rtlCol="0">
            <a:spAutoFit/>
          </a:bodyPr>
          <a:lstStyle/>
          <a:p>
            <a:pPr algn="ctr"/>
            <a:r>
              <a:rPr lang="it-IT" sz="3100" b="1" i="1" dirty="0" smtClean="0">
                <a:solidFill>
                  <a:srgbClr val="FF0000"/>
                </a:solidFill>
                <a:latin typeface="Times New Roman"/>
                <a:cs typeface="Times New Roman"/>
              </a:rPr>
              <a:t>BENEDIZIONE DELL'ACQUA BATTESIMALE</a:t>
            </a:r>
          </a:p>
        </p:txBody>
      </p:sp>
      <p:sp>
        <p:nvSpPr>
          <p:cNvPr id="14" name="CasellaDiTesto 13"/>
          <p:cNvSpPr txBox="1"/>
          <p:nvPr/>
        </p:nvSpPr>
        <p:spPr>
          <a:xfrm>
            <a:off x="609600" y="914400"/>
            <a:ext cx="8534400" cy="5401479"/>
          </a:xfrm>
          <a:prstGeom prst="rect">
            <a:avLst/>
          </a:prstGeom>
          <a:noFill/>
        </p:spPr>
        <p:txBody>
          <a:bodyPr wrap="square" rtlCol="0">
            <a:spAutoFit/>
          </a:bodyPr>
          <a:lstStyle/>
          <a:p>
            <a:pPr algn="ctr"/>
            <a:r>
              <a:rPr lang="it-IT" sz="6800" b="1" i="1" dirty="0" smtClean="0">
                <a:solidFill>
                  <a:srgbClr val="0000FF"/>
                </a:solidFill>
                <a:latin typeface="Times New Roman"/>
                <a:cs typeface="Times New Roman"/>
              </a:rPr>
              <a:t>Fin dalle origini il tuo Spirito si librava sulle acque perché contenessero in germe la forza di santificare;</a:t>
            </a:r>
            <a:r>
              <a:rPr lang="it-IT" sz="6800" b="1" i="1" dirty="0" smtClean="0">
                <a:solidFill>
                  <a:srgbClr val="0000FF"/>
                </a:solidFill>
                <a:latin typeface="Times New Roman"/>
                <a:cs typeface="Times New Roman"/>
              </a:rPr>
              <a:t> </a:t>
            </a:r>
            <a:endParaRPr lang="it-IT" sz="6800" b="1" i="1" dirty="0" smtClean="0">
              <a:solidFill>
                <a:srgbClr val="0000FF"/>
              </a:solidFill>
              <a:latin typeface="Times New Roman"/>
              <a:cs typeface="Times New Roman"/>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CasellaDiTesto 2"/>
          <p:cNvSpPr txBox="1"/>
          <p:nvPr/>
        </p:nvSpPr>
        <p:spPr>
          <a:xfrm>
            <a:off x="914400" y="381000"/>
            <a:ext cx="7696200" cy="6340197"/>
          </a:xfrm>
          <a:prstGeom prst="rect">
            <a:avLst/>
          </a:prstGeom>
          <a:noFill/>
        </p:spPr>
        <p:txBody>
          <a:bodyPr wrap="square" rtlCol="0">
            <a:spAutoFit/>
          </a:bodyPr>
          <a:lstStyle/>
          <a:p>
            <a:pPr algn="ctr"/>
            <a:r>
              <a:rPr lang="it-IT" sz="5800" dirty="0" smtClean="0">
                <a:solidFill>
                  <a:srgbClr val="0000FF"/>
                </a:solidFill>
              </a:rPr>
              <a:t>In principio Dio creò il cielo e la terra. La terra era informe e deserta e le tenebre ricoprivano l'abisso e lo spirito di Dio aleggiava sulle acque (</a:t>
            </a:r>
            <a:r>
              <a:rPr lang="it-IT" sz="5800" dirty="0" err="1" smtClean="0">
                <a:solidFill>
                  <a:srgbClr val="0000FF"/>
                </a:solidFill>
              </a:rPr>
              <a:t>Gen</a:t>
            </a:r>
            <a:r>
              <a:rPr lang="it-IT" sz="5800" dirty="0" smtClean="0">
                <a:solidFill>
                  <a:srgbClr val="0000FF"/>
                </a:solidFill>
              </a:rPr>
              <a:t> </a:t>
            </a:r>
            <a:r>
              <a:rPr lang="it-IT" sz="5800" dirty="0" err="1" smtClean="0">
                <a:solidFill>
                  <a:srgbClr val="0000FF"/>
                </a:solidFill>
              </a:rPr>
              <a:t>1</a:t>
            </a:r>
            <a:r>
              <a:rPr lang="it-IT" sz="5800" dirty="0" smtClean="0">
                <a:solidFill>
                  <a:srgbClr val="0000FF"/>
                </a:solidFill>
              </a:rPr>
              <a:t>, 1-2).</a:t>
            </a:r>
          </a:p>
        </p:txBody>
      </p:sp>
    </p:spTree>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5334000" y="1524000"/>
            <a:ext cx="3962400" cy="3647153"/>
          </a:xfrm>
          <a:prstGeom prst="rect">
            <a:avLst/>
          </a:prstGeom>
          <a:noFill/>
        </p:spPr>
        <p:txBody>
          <a:bodyPr wrap="square" rtlCol="0">
            <a:spAutoFit/>
          </a:bodyPr>
          <a:lstStyle/>
          <a:p>
            <a:pPr algn="ctr"/>
            <a:r>
              <a:rPr lang="it-IT" sz="7700" b="1" dirty="0" smtClean="0">
                <a:solidFill>
                  <a:srgbClr val="0000FF"/>
                </a:solidFill>
              </a:rPr>
              <a:t>Liturgia alla Sorgente</a:t>
            </a:r>
            <a:endParaRPr lang="it-IT" sz="7700" b="1" dirty="0">
              <a:solidFill>
                <a:srgbClr val="0000FF"/>
              </a:solidFill>
            </a:endParaRPr>
          </a:p>
        </p:txBody>
      </p:sp>
      <p:pic>
        <p:nvPicPr>
          <p:cNvPr id="5" name="Immagine 4"/>
          <p:cNvPicPr>
            <a:picLocks noChangeAspect="1"/>
          </p:cNvPicPr>
          <p:nvPr/>
        </p:nvPicPr>
        <p:blipFill>
          <a:blip r:embed="rId2"/>
          <a:stretch>
            <a:fillRect/>
          </a:stretch>
        </p:blipFill>
        <p:spPr>
          <a:xfrm>
            <a:off x="0" y="0"/>
            <a:ext cx="5334000" cy="6858000"/>
          </a:xfrm>
          <a:prstGeom prst="rect">
            <a:avLst/>
          </a:prstGeom>
        </p:spPr>
      </p:pic>
    </p:spTree>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CasellaDiTesto 4"/>
          <p:cNvSpPr txBox="1"/>
          <p:nvPr/>
        </p:nvSpPr>
        <p:spPr>
          <a:xfrm>
            <a:off x="838200" y="442347"/>
            <a:ext cx="8077200" cy="6263253"/>
          </a:xfrm>
          <a:prstGeom prst="rect">
            <a:avLst/>
          </a:prstGeom>
          <a:noFill/>
        </p:spPr>
        <p:txBody>
          <a:bodyPr wrap="square" rtlCol="0">
            <a:spAutoFit/>
          </a:bodyPr>
          <a:lstStyle/>
          <a:p>
            <a:pPr algn="ctr"/>
            <a:r>
              <a:rPr lang="it-IT" sz="4400" dirty="0" smtClean="0">
                <a:solidFill>
                  <a:srgbClr val="0000FF"/>
                </a:solidFill>
              </a:rPr>
              <a:t>Nel libro della Genesi, la creazione della vita è presentata come la liberazione della terra asciutta dall’acqua </a:t>
            </a:r>
            <a:r>
              <a:rPr lang="it-IT" sz="4400" dirty="0" err="1" smtClean="0">
                <a:solidFill>
                  <a:srgbClr val="0000FF"/>
                </a:solidFill>
              </a:rPr>
              <a:t>–</a:t>
            </a:r>
            <a:r>
              <a:rPr lang="it-IT" sz="4400" dirty="0" smtClean="0">
                <a:solidFill>
                  <a:srgbClr val="0000FF"/>
                </a:solidFill>
              </a:rPr>
              <a:t> una vittoria della Spirito di Dio sulle acque, caos della non-esistenza. In un certo senso, quindi, la creazione è la trasformazione dell’acqua in vita</a:t>
            </a:r>
            <a:r>
              <a:rPr lang="it-IT" sz="4400" dirty="0" smtClean="0">
                <a:solidFill>
                  <a:srgbClr val="0000FF"/>
                </a:solidFill>
              </a:rPr>
              <a:t>.</a:t>
            </a:r>
          </a:p>
          <a:p>
            <a:pPr algn="ctr"/>
            <a:endParaRPr lang="it-IT" sz="1700" dirty="0" smtClean="0">
              <a:solidFill>
                <a:srgbClr val="0000FF"/>
              </a:solidFill>
            </a:endParaRPr>
          </a:p>
          <a:p>
            <a:pPr algn="r"/>
            <a:r>
              <a:rPr lang="it-IT" sz="2300" dirty="0" err="1" smtClean="0">
                <a:solidFill>
                  <a:srgbClr val="0000FF"/>
                </a:solidFill>
              </a:rPr>
              <a:t>Schmemann</a:t>
            </a:r>
            <a:r>
              <a:rPr lang="it-IT" sz="2300" dirty="0" smtClean="0">
                <a:solidFill>
                  <a:srgbClr val="0000FF"/>
                </a:solidFill>
              </a:rPr>
              <a:t> </a:t>
            </a:r>
            <a:r>
              <a:rPr lang="it-IT" sz="2300" dirty="0" err="1" smtClean="0">
                <a:solidFill>
                  <a:srgbClr val="0000FF"/>
                </a:solidFill>
              </a:rPr>
              <a:t>–</a:t>
            </a:r>
            <a:r>
              <a:rPr lang="it-IT" sz="2300" dirty="0" smtClean="0">
                <a:solidFill>
                  <a:srgbClr val="0000FF"/>
                </a:solidFill>
              </a:rPr>
              <a:t> Per la vita del mondo;  il mondo come sacramento</a:t>
            </a:r>
            <a:endParaRPr lang="it-IT" sz="2300" b="1" i="1" dirty="0">
              <a:solidFill>
                <a:srgbClr val="0000FF"/>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2" name="CasellaDiTesto 11"/>
          <p:cNvSpPr txBox="1"/>
          <p:nvPr/>
        </p:nvSpPr>
        <p:spPr>
          <a:xfrm>
            <a:off x="609600" y="0"/>
            <a:ext cx="8534400" cy="569387"/>
          </a:xfrm>
          <a:prstGeom prst="rect">
            <a:avLst/>
          </a:prstGeom>
          <a:noFill/>
        </p:spPr>
        <p:txBody>
          <a:bodyPr wrap="square" rtlCol="0">
            <a:spAutoFit/>
          </a:bodyPr>
          <a:lstStyle/>
          <a:p>
            <a:pPr algn="ctr"/>
            <a:r>
              <a:rPr lang="it-IT" sz="3100" b="1" i="1" dirty="0" smtClean="0">
                <a:solidFill>
                  <a:srgbClr val="FF0000"/>
                </a:solidFill>
                <a:latin typeface="Times New Roman"/>
                <a:cs typeface="Times New Roman"/>
              </a:rPr>
              <a:t>BENEDIZIONE DELL'ACQUA BATTESIMALE</a:t>
            </a:r>
          </a:p>
        </p:txBody>
      </p:sp>
      <p:sp>
        <p:nvSpPr>
          <p:cNvPr id="14" name="CasellaDiTesto 13"/>
          <p:cNvSpPr txBox="1"/>
          <p:nvPr/>
        </p:nvSpPr>
        <p:spPr>
          <a:xfrm>
            <a:off x="762000" y="1057156"/>
            <a:ext cx="8305800" cy="5724644"/>
          </a:xfrm>
          <a:prstGeom prst="rect">
            <a:avLst/>
          </a:prstGeom>
          <a:noFill/>
        </p:spPr>
        <p:txBody>
          <a:bodyPr wrap="square" rtlCol="0">
            <a:spAutoFit/>
          </a:bodyPr>
          <a:lstStyle/>
          <a:p>
            <a:pPr algn="ctr"/>
            <a:r>
              <a:rPr lang="it-IT" sz="6000" b="1" i="1" dirty="0" err="1" smtClean="0">
                <a:solidFill>
                  <a:srgbClr val="0000FF"/>
                </a:solidFill>
                <a:latin typeface="Times New Roman"/>
                <a:cs typeface="Times New Roman"/>
              </a:rPr>
              <a:t>…e</a:t>
            </a:r>
            <a:r>
              <a:rPr lang="it-IT" sz="6000" b="1" i="1" dirty="0" smtClean="0">
                <a:solidFill>
                  <a:srgbClr val="0000FF"/>
                </a:solidFill>
                <a:latin typeface="Times New Roman"/>
                <a:cs typeface="Times New Roman"/>
              </a:rPr>
              <a:t> </a:t>
            </a:r>
            <a:r>
              <a:rPr lang="it-IT" sz="6000" b="1" i="1" dirty="0" smtClean="0">
                <a:solidFill>
                  <a:srgbClr val="0000FF"/>
                </a:solidFill>
                <a:latin typeface="Times New Roman"/>
                <a:cs typeface="Times New Roman"/>
              </a:rPr>
              <a:t>anche nel diluvio hai prefigurato il battesimo, perché, oggi come allora, l'acqua segnasse la fine del peccato e l'inizio della vita nuova.</a:t>
            </a:r>
            <a:r>
              <a:rPr lang="it-IT" sz="6000" b="1" i="1" dirty="0" err="1" smtClean="0">
                <a:solidFill>
                  <a:srgbClr val="0000FF"/>
                </a:solidFill>
                <a:latin typeface="Times New Roman"/>
                <a:cs typeface="Times New Roman"/>
              </a:rPr>
              <a:t> </a:t>
            </a:r>
            <a:endParaRPr lang="it-IT" sz="6000" b="1" i="1" dirty="0" smtClean="0">
              <a:solidFill>
                <a:srgbClr val="0000FF"/>
              </a:solidFill>
              <a:latin typeface="Times New Roman"/>
              <a:cs typeface="Times New Roman"/>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5" name="CasellaDiTesto 4"/>
          <p:cNvSpPr txBox="1"/>
          <p:nvPr/>
        </p:nvSpPr>
        <p:spPr>
          <a:xfrm>
            <a:off x="762000" y="152400"/>
            <a:ext cx="8229600" cy="6555641"/>
          </a:xfrm>
          <a:prstGeom prst="rect">
            <a:avLst/>
          </a:prstGeom>
          <a:noFill/>
        </p:spPr>
        <p:txBody>
          <a:bodyPr wrap="square" rtlCol="0">
            <a:spAutoFit/>
          </a:bodyPr>
          <a:lstStyle/>
          <a:p>
            <a:pPr algn="ctr"/>
            <a:r>
              <a:rPr lang="it-IT" sz="6000" dirty="0" smtClean="0">
                <a:solidFill>
                  <a:srgbClr val="0000FF"/>
                </a:solidFill>
              </a:rPr>
              <a:t>Dio disse a Noè: «È venuta per me la fine di ogni uomo, perché la terra, per causa loro, è piena di violenza; ecco, io li distruggerò insieme con la terra (</a:t>
            </a:r>
            <a:r>
              <a:rPr lang="it-IT" sz="6000" dirty="0" err="1" smtClean="0">
                <a:solidFill>
                  <a:srgbClr val="0000FF"/>
                </a:solidFill>
              </a:rPr>
              <a:t>Gen</a:t>
            </a:r>
            <a:r>
              <a:rPr lang="it-IT" sz="6000" dirty="0" smtClean="0">
                <a:solidFill>
                  <a:srgbClr val="0000FF"/>
                </a:solidFill>
              </a:rPr>
              <a:t> 6,13).</a:t>
            </a:r>
            <a:endParaRPr lang="it-IT" sz="5800" dirty="0" smtClean="0">
              <a:solidFill>
                <a:srgbClr val="0000FF"/>
              </a:solidFill>
            </a:endParaRPr>
          </a:p>
        </p:txBody>
      </p:sp>
      <p:sp>
        <p:nvSpPr>
          <p:cNvPr id="8" name="CasellaDiTesto 7"/>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CasellaDiTesto 4"/>
          <p:cNvSpPr txBox="1"/>
          <p:nvPr/>
        </p:nvSpPr>
        <p:spPr>
          <a:xfrm>
            <a:off x="762000" y="149959"/>
            <a:ext cx="8229600" cy="6555641"/>
          </a:xfrm>
          <a:prstGeom prst="rect">
            <a:avLst/>
          </a:prstGeom>
          <a:noFill/>
        </p:spPr>
        <p:txBody>
          <a:bodyPr wrap="square" rtlCol="0">
            <a:spAutoFit/>
          </a:bodyPr>
          <a:lstStyle/>
          <a:p>
            <a:pPr algn="ctr"/>
            <a:r>
              <a:rPr lang="it-IT" sz="6800" dirty="0" smtClean="0">
                <a:solidFill>
                  <a:srgbClr val="0000FF"/>
                </a:solidFill>
              </a:rPr>
              <a:t>Noè entrò nell'arca e con lui i suoi figli, sua moglie e le mogli dei suoi figli, per sottrarsi alle acque del diluvio (</a:t>
            </a:r>
            <a:r>
              <a:rPr lang="it-IT" sz="6800" dirty="0" err="1" smtClean="0">
                <a:solidFill>
                  <a:srgbClr val="0000FF"/>
                </a:solidFill>
              </a:rPr>
              <a:t>Gn</a:t>
            </a:r>
            <a:r>
              <a:rPr lang="it-IT" sz="6800" dirty="0" smtClean="0">
                <a:solidFill>
                  <a:srgbClr val="0000FF"/>
                </a:solidFill>
              </a:rPr>
              <a:t> 7,7).</a:t>
            </a:r>
          </a:p>
        </p:txBody>
      </p:sp>
    </p:spTree>
  </p:cSld>
  <p:clrMapOvr>
    <a:masterClrMapping/>
  </p:clrMapOvr>
  <p:transition spd="med">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6" name="Immagine 5"/>
          <p:cNvPicPr>
            <a:picLocks noChangeAspect="1"/>
          </p:cNvPicPr>
          <p:nvPr/>
        </p:nvPicPr>
        <p:blipFill>
          <a:blip r:embed="rId3"/>
          <a:stretch>
            <a:fillRect/>
          </a:stretch>
        </p:blipFill>
        <p:spPr>
          <a:xfrm>
            <a:off x="1511166" y="0"/>
            <a:ext cx="6121668" cy="6858000"/>
          </a:xfrm>
          <a:prstGeom prst="rect">
            <a:avLst/>
          </a:prstGeom>
        </p:spPr>
      </p:pic>
    </p:spTree>
  </p:cSld>
  <p:clrMapOvr>
    <a:masterClrMapping/>
  </p:clrMapOvr>
  <p:transition spd="med">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8" name="CasellaDiTesto 7"/>
          <p:cNvSpPr txBox="1"/>
          <p:nvPr/>
        </p:nvSpPr>
        <p:spPr>
          <a:xfrm>
            <a:off x="914400" y="304800"/>
            <a:ext cx="7924800" cy="6186309"/>
          </a:xfrm>
          <a:prstGeom prst="rect">
            <a:avLst/>
          </a:prstGeom>
          <a:noFill/>
        </p:spPr>
        <p:txBody>
          <a:bodyPr wrap="square" rtlCol="0">
            <a:spAutoFit/>
          </a:bodyPr>
          <a:lstStyle/>
          <a:p>
            <a:pPr algn="ctr"/>
            <a:r>
              <a:rPr lang="it-IT" sz="6600" dirty="0" smtClean="0">
                <a:solidFill>
                  <a:srgbClr val="0000FF"/>
                </a:solidFill>
              </a:rPr>
              <a:t>Isaia aveva già annunziato un nuovo diluvio in cui Dio è chiamato a rinnovare la vittoria contro </a:t>
            </a:r>
            <a:r>
              <a:rPr lang="it-IT" sz="6600" dirty="0" err="1" smtClean="0">
                <a:solidFill>
                  <a:srgbClr val="0000FF"/>
                </a:solidFill>
              </a:rPr>
              <a:t>Raab</a:t>
            </a:r>
            <a:r>
              <a:rPr lang="it-IT" sz="6600" dirty="0" smtClean="0">
                <a:solidFill>
                  <a:srgbClr val="0000FF"/>
                </a:solidFill>
              </a:rPr>
              <a:t>, il serpente del </a:t>
            </a:r>
            <a:r>
              <a:rPr lang="it-IT" sz="6600" dirty="0" err="1" smtClean="0">
                <a:solidFill>
                  <a:srgbClr val="0000FF"/>
                </a:solidFill>
              </a:rPr>
              <a:t>mare…</a:t>
            </a:r>
            <a:endParaRPr lang="it-IT" sz="6600" dirty="0" smtClean="0">
              <a:solidFill>
                <a:srgbClr val="0000FF"/>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CasellaDiTesto 4"/>
          <p:cNvSpPr txBox="1"/>
          <p:nvPr/>
        </p:nvSpPr>
        <p:spPr>
          <a:xfrm>
            <a:off x="609600" y="5042118"/>
            <a:ext cx="8534400" cy="1815882"/>
          </a:xfrm>
          <a:prstGeom prst="rect">
            <a:avLst/>
          </a:prstGeom>
          <a:noFill/>
        </p:spPr>
        <p:txBody>
          <a:bodyPr wrap="square" rtlCol="0">
            <a:spAutoFit/>
          </a:bodyPr>
          <a:lstStyle/>
          <a:p>
            <a:pPr algn="just"/>
            <a:r>
              <a:rPr lang="it-IT" sz="2800" b="1" dirty="0" smtClean="0">
                <a:solidFill>
                  <a:srgbClr val="0000FF"/>
                </a:solidFill>
              </a:rPr>
              <a:t>Non sei tu che hai fatto a pezzi </a:t>
            </a:r>
            <a:r>
              <a:rPr lang="it-IT" sz="2800" b="1" dirty="0" err="1" smtClean="0">
                <a:solidFill>
                  <a:srgbClr val="0000FF"/>
                </a:solidFill>
              </a:rPr>
              <a:t>Raab</a:t>
            </a:r>
            <a:r>
              <a:rPr lang="it-IT" sz="2800" b="1" dirty="0" smtClean="0">
                <a:solidFill>
                  <a:srgbClr val="0000FF"/>
                </a:solidFill>
              </a:rPr>
              <a:t>, che hai trafitto il drago? Non sei tu che hai prosciugato il mare, le acque del grande abisso, e hai fatto delle profondità del mare una strada, perché vi passassero i redenti? </a:t>
            </a:r>
            <a:r>
              <a:rPr lang="it-IT" sz="2700" dirty="0" smtClean="0">
                <a:solidFill>
                  <a:srgbClr val="0000FF"/>
                </a:solidFill>
              </a:rPr>
              <a:t>Isaia 51, 10-12</a:t>
            </a:r>
          </a:p>
        </p:txBody>
      </p:sp>
      <p:pic>
        <p:nvPicPr>
          <p:cNvPr id="6" name="Immagine 5"/>
          <p:cNvPicPr>
            <a:picLocks noChangeAspect="1"/>
          </p:cNvPicPr>
          <p:nvPr/>
        </p:nvPicPr>
        <p:blipFill>
          <a:blip r:embed="rId3"/>
          <a:stretch>
            <a:fillRect/>
          </a:stretch>
        </p:blipFill>
        <p:spPr>
          <a:xfrm>
            <a:off x="2057400" y="0"/>
            <a:ext cx="5867400" cy="4746506"/>
          </a:xfrm>
          <a:prstGeom prst="rect">
            <a:avLst/>
          </a:prstGeom>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1"/>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CasellaDiTesto 4"/>
          <p:cNvSpPr txBox="1"/>
          <p:nvPr/>
        </p:nvSpPr>
        <p:spPr>
          <a:xfrm>
            <a:off x="914400" y="304800"/>
            <a:ext cx="7924800" cy="6432531"/>
          </a:xfrm>
          <a:prstGeom prst="rect">
            <a:avLst/>
          </a:prstGeom>
          <a:noFill/>
        </p:spPr>
        <p:txBody>
          <a:bodyPr wrap="square" rtlCol="0">
            <a:spAutoFit/>
          </a:bodyPr>
          <a:lstStyle/>
          <a:p>
            <a:pPr algn="ctr"/>
            <a:r>
              <a:rPr lang="it-IT" sz="4800" dirty="0" smtClean="0">
                <a:solidFill>
                  <a:srgbClr val="0000FF"/>
                </a:solidFill>
              </a:rPr>
              <a:t>In Cristo morto e risorto: in Lui, vero </a:t>
            </a:r>
            <a:r>
              <a:rPr lang="it-IT" sz="4800" dirty="0" err="1" smtClean="0">
                <a:solidFill>
                  <a:srgbClr val="0000FF"/>
                </a:solidFill>
              </a:rPr>
              <a:t>Noé</a:t>
            </a:r>
            <a:r>
              <a:rPr lang="it-IT" sz="4800" dirty="0" smtClean="0">
                <a:solidFill>
                  <a:srgbClr val="0000FF"/>
                </a:solidFill>
              </a:rPr>
              <a:t>, che ha conosciuto le grandi acque della morte, avviene la distruzione dell’uomo antico e la creazione dell’uomo nuovo che sale dal regno dei morti per essere principio di un nuovo universo.</a:t>
            </a:r>
          </a:p>
          <a:p>
            <a:pPr algn="ctr"/>
            <a:r>
              <a:rPr lang="it-IT" sz="2100" dirty="0" err="1" smtClean="0">
                <a:solidFill>
                  <a:srgbClr val="0000FF"/>
                </a:solidFill>
              </a:rPr>
              <a:t>Schmemann</a:t>
            </a:r>
            <a:r>
              <a:rPr lang="it-IT" sz="2100" dirty="0" smtClean="0">
                <a:solidFill>
                  <a:srgbClr val="0000FF"/>
                </a:solidFill>
              </a:rPr>
              <a:t> </a:t>
            </a:r>
            <a:r>
              <a:rPr lang="it-IT" sz="2100" dirty="0" err="1" smtClean="0">
                <a:solidFill>
                  <a:srgbClr val="0000FF"/>
                </a:solidFill>
              </a:rPr>
              <a:t>–</a:t>
            </a:r>
            <a:r>
              <a:rPr lang="it-IT" sz="2100" dirty="0" smtClean="0">
                <a:solidFill>
                  <a:srgbClr val="0000FF"/>
                </a:solidFill>
              </a:rPr>
              <a:t> Per la vita del mondo; il mondo come sacramento</a:t>
            </a:r>
            <a:r>
              <a:rPr lang="it-IT" sz="2800" dirty="0" smtClean="0">
                <a:solidFill>
                  <a:srgbClr val="0000FF"/>
                </a:solidFill>
              </a:rPr>
              <a:t> </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2" name="CasellaDiTesto 11"/>
          <p:cNvSpPr txBox="1"/>
          <p:nvPr/>
        </p:nvSpPr>
        <p:spPr>
          <a:xfrm>
            <a:off x="609600" y="0"/>
            <a:ext cx="8534400" cy="569387"/>
          </a:xfrm>
          <a:prstGeom prst="rect">
            <a:avLst/>
          </a:prstGeom>
          <a:noFill/>
        </p:spPr>
        <p:txBody>
          <a:bodyPr wrap="square" rtlCol="0">
            <a:spAutoFit/>
          </a:bodyPr>
          <a:lstStyle/>
          <a:p>
            <a:pPr algn="ctr"/>
            <a:r>
              <a:rPr lang="it-IT" sz="3100" b="1" i="1" dirty="0" smtClean="0">
                <a:solidFill>
                  <a:srgbClr val="FF0000"/>
                </a:solidFill>
                <a:latin typeface="Times New Roman"/>
                <a:cs typeface="Times New Roman"/>
              </a:rPr>
              <a:t>BENEDIZIONE DELL'ACQUA BATTESIMALE</a:t>
            </a:r>
          </a:p>
        </p:txBody>
      </p:sp>
      <p:pic>
        <p:nvPicPr>
          <p:cNvPr id="8" name="Immagine 7"/>
          <p:cNvPicPr>
            <a:picLocks noChangeAspect="1"/>
          </p:cNvPicPr>
          <p:nvPr/>
        </p:nvPicPr>
        <p:blipFill>
          <a:blip r:embed="rId3"/>
          <a:stretch>
            <a:fillRect/>
          </a:stretch>
        </p:blipFill>
        <p:spPr>
          <a:xfrm>
            <a:off x="1371600" y="819552"/>
            <a:ext cx="6431930" cy="6038447"/>
          </a:xfrm>
          <a:prstGeom prst="rect">
            <a:avLst/>
          </a:prstGeom>
        </p:spPr>
      </p:pic>
    </p:spTree>
  </p:cSld>
  <p:clrMapOvr>
    <a:masterClrMapping/>
  </p:clrMapOvr>
  <p:transition spd="med">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2" name="CasellaDiTesto 11"/>
          <p:cNvSpPr txBox="1"/>
          <p:nvPr/>
        </p:nvSpPr>
        <p:spPr>
          <a:xfrm>
            <a:off x="609600" y="0"/>
            <a:ext cx="8534400" cy="569387"/>
          </a:xfrm>
          <a:prstGeom prst="rect">
            <a:avLst/>
          </a:prstGeom>
          <a:noFill/>
        </p:spPr>
        <p:txBody>
          <a:bodyPr wrap="square" rtlCol="0">
            <a:spAutoFit/>
          </a:bodyPr>
          <a:lstStyle/>
          <a:p>
            <a:pPr algn="ctr"/>
            <a:r>
              <a:rPr lang="it-IT" sz="3100" b="1" i="1" dirty="0" smtClean="0">
                <a:solidFill>
                  <a:srgbClr val="FF0000"/>
                </a:solidFill>
                <a:latin typeface="Times New Roman"/>
                <a:cs typeface="Times New Roman"/>
              </a:rPr>
              <a:t>BENEDIZIONE DELL'ACQUA BATTESIMALE</a:t>
            </a:r>
          </a:p>
        </p:txBody>
      </p:sp>
      <p:sp>
        <p:nvSpPr>
          <p:cNvPr id="20" name="CasellaDiTesto 19"/>
          <p:cNvSpPr txBox="1"/>
          <p:nvPr/>
        </p:nvSpPr>
        <p:spPr>
          <a:xfrm>
            <a:off x="1371600" y="914400"/>
            <a:ext cx="7467600" cy="5586145"/>
          </a:xfrm>
          <a:prstGeom prst="rect">
            <a:avLst/>
          </a:prstGeom>
          <a:noFill/>
        </p:spPr>
        <p:txBody>
          <a:bodyPr wrap="square" rtlCol="0">
            <a:spAutoFit/>
          </a:bodyPr>
          <a:lstStyle/>
          <a:p>
            <a:pPr algn="ctr"/>
            <a:r>
              <a:rPr lang="it-IT" sz="5100" b="1" i="1" dirty="0" smtClean="0">
                <a:solidFill>
                  <a:srgbClr val="0000FF"/>
                </a:solidFill>
                <a:latin typeface="Times New Roman"/>
                <a:cs typeface="Times New Roman"/>
              </a:rPr>
              <a:t>Tu hai liberato dalla schiavitù i figli di Abramo, facendoli passare illesi attraverso il Mar Rosso, perché fossero immagine del futuro popolo dei battezzati.</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asellaDiTesto 5"/>
          <p:cNvSpPr txBox="1"/>
          <p:nvPr/>
        </p:nvSpPr>
        <p:spPr>
          <a:xfrm>
            <a:off x="4724400" y="4861917"/>
            <a:ext cx="4419600" cy="1538883"/>
          </a:xfrm>
          <a:prstGeom prst="rect">
            <a:avLst/>
          </a:prstGeom>
          <a:noFill/>
        </p:spPr>
        <p:txBody>
          <a:bodyPr vert="horz" wrap="square" rtlCol="0">
            <a:spAutoFit/>
          </a:bodyPr>
          <a:lstStyle/>
          <a:p>
            <a:pPr algn="ctr"/>
            <a:r>
              <a:rPr lang="it-IT" sz="9400" b="1" dirty="0" smtClean="0">
                <a:ln>
                  <a:solidFill>
                    <a:schemeClr val="tx1"/>
                  </a:solidFill>
                </a:ln>
                <a:solidFill>
                  <a:srgbClr val="FF0000"/>
                </a:solidFill>
                <a:cs typeface="Adobe Garamond Pro"/>
              </a:rPr>
              <a:t>La Porta</a:t>
            </a:r>
            <a:endParaRPr lang="it-IT" sz="9400" b="1" dirty="0">
              <a:ln>
                <a:solidFill>
                  <a:schemeClr val="tx1"/>
                </a:solidFill>
              </a:ln>
              <a:solidFill>
                <a:srgbClr val="FF0000"/>
              </a:solidFill>
              <a:cs typeface="Adobe Garamond Pro"/>
            </a:endParaRPr>
          </a:p>
        </p:txBody>
      </p:sp>
      <p:pic>
        <p:nvPicPr>
          <p:cNvPr id="4" name="Picture 3"/>
          <p:cNvPicPr>
            <a:picLocks noChangeAspect="1"/>
          </p:cNvPicPr>
          <p:nvPr/>
        </p:nvPicPr>
        <p:blipFill>
          <a:blip r:embed="rId2">
            <a:lum bright="-2000"/>
          </a:blip>
          <a:stretch>
            <a:fillRect/>
          </a:stretch>
        </p:blipFill>
        <p:spPr>
          <a:xfrm>
            <a:off x="685800" y="685800"/>
            <a:ext cx="3538219" cy="49370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p:cNvSpPr txBox="1"/>
          <p:nvPr/>
        </p:nvSpPr>
        <p:spPr>
          <a:xfrm>
            <a:off x="304800" y="457200"/>
            <a:ext cx="457200" cy="5355313"/>
          </a:xfrm>
          <a:prstGeom prst="rect">
            <a:avLst/>
          </a:prstGeom>
          <a:solidFill>
            <a:schemeClr val="accent6">
              <a:lumMod val="50000"/>
            </a:schemeClr>
          </a:solidFill>
          <a:ln>
            <a:solidFill>
              <a:srgbClr val="800000"/>
            </a:solidFill>
          </a:ln>
        </p:spPr>
        <p:txBody>
          <a:bodyPr wrap="square" rtlCol="0">
            <a:spAutoFit/>
          </a:bodyPr>
          <a:lstStyle/>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r>
              <a:rPr lang="it-IT">
                <a:solidFill>
                  <a:schemeClr val="accent6">
                    <a:lumMod val="50000"/>
                  </a:schemeClr>
                </a:solidFill>
              </a:rPr>
              <a:t>                  </a:t>
            </a:r>
          </a:p>
          <a:p>
            <a:r>
              <a:rPr lang="it-IT">
                <a:solidFill>
                  <a:schemeClr val="accent6">
                    <a:lumMod val="50000"/>
                  </a:schemeClr>
                </a:solidFill>
              </a:rPr>
              <a:t>           </a:t>
            </a:r>
          </a:p>
          <a:p>
            <a:r>
              <a:rPr lang="it-IT">
                <a:solidFill>
                  <a:schemeClr val="accent6">
                    <a:lumMod val="50000"/>
                  </a:schemeClr>
                </a:solidFill>
              </a:rPr>
              <a:t>    </a:t>
            </a:r>
          </a:p>
        </p:txBody>
      </p:sp>
      <p:sp>
        <p:nvSpPr>
          <p:cNvPr id="10" name="TextBox 9"/>
          <p:cNvSpPr txBox="1"/>
          <p:nvPr/>
        </p:nvSpPr>
        <p:spPr>
          <a:xfrm rot="16200000">
            <a:off x="1981202" y="-2449057"/>
            <a:ext cx="457200" cy="5355313"/>
          </a:xfrm>
          <a:prstGeom prst="rect">
            <a:avLst/>
          </a:prstGeom>
          <a:solidFill>
            <a:schemeClr val="accent6">
              <a:lumMod val="50000"/>
            </a:schemeClr>
          </a:solidFill>
          <a:ln>
            <a:solidFill>
              <a:srgbClr val="800000"/>
            </a:solidFill>
          </a:ln>
        </p:spPr>
        <p:txBody>
          <a:bodyPr wrap="square" rtlCol="0">
            <a:spAutoFit/>
          </a:bodyPr>
          <a:lstStyle/>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r>
              <a:rPr lang="it-IT">
                <a:solidFill>
                  <a:schemeClr val="accent6">
                    <a:lumMod val="50000"/>
                  </a:schemeClr>
                </a:solidFill>
              </a:rPr>
              <a:t>                  </a:t>
            </a:r>
          </a:p>
          <a:p>
            <a:r>
              <a:rPr lang="it-IT">
                <a:solidFill>
                  <a:schemeClr val="accent6">
                    <a:lumMod val="50000"/>
                  </a:schemeClr>
                </a:solidFill>
              </a:rPr>
              <a:t>           </a:t>
            </a:r>
          </a:p>
          <a:p>
            <a:r>
              <a:rPr lang="it-IT">
                <a:solidFill>
                  <a:schemeClr val="accent6">
                    <a:lumMod val="50000"/>
                  </a:schemeClr>
                </a:solidFill>
              </a:rPr>
              <a:t>    </a:t>
            </a:r>
          </a:p>
        </p:txBody>
      </p:sp>
      <p:sp>
        <p:nvSpPr>
          <p:cNvPr id="7" name="TextBox 6"/>
          <p:cNvSpPr txBox="1"/>
          <p:nvPr/>
        </p:nvSpPr>
        <p:spPr>
          <a:xfrm>
            <a:off x="4191000" y="457200"/>
            <a:ext cx="457200" cy="5355313"/>
          </a:xfrm>
          <a:prstGeom prst="rect">
            <a:avLst/>
          </a:prstGeom>
          <a:solidFill>
            <a:schemeClr val="accent6">
              <a:lumMod val="50000"/>
            </a:schemeClr>
          </a:solidFill>
          <a:ln>
            <a:solidFill>
              <a:srgbClr val="800000"/>
            </a:solidFill>
          </a:ln>
        </p:spPr>
        <p:txBody>
          <a:bodyPr wrap="square" rtlCol="0">
            <a:spAutoFit/>
          </a:bodyPr>
          <a:lstStyle/>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r>
              <a:rPr lang="it-IT">
                <a:solidFill>
                  <a:schemeClr val="accent6">
                    <a:lumMod val="50000"/>
                  </a:schemeClr>
                </a:solidFill>
              </a:rPr>
              <a:t>                  </a:t>
            </a:r>
          </a:p>
          <a:p>
            <a:r>
              <a:rPr lang="it-IT">
                <a:solidFill>
                  <a:schemeClr val="accent6">
                    <a:lumMod val="50000"/>
                  </a:schemeClr>
                </a:solidFill>
              </a:rPr>
              <a:t>           </a:t>
            </a:r>
          </a:p>
          <a:p>
            <a:r>
              <a:rPr lang="it-IT">
                <a:solidFill>
                  <a:schemeClr val="accent6">
                    <a:lumMod val="50000"/>
                  </a:schemeClr>
                </a:solidFill>
              </a:rPr>
              <a:t>    </a:t>
            </a:r>
          </a:p>
        </p:txBody>
      </p:sp>
      <p:pic>
        <p:nvPicPr>
          <p:cNvPr id="8" name="Immagine 7"/>
          <p:cNvPicPr>
            <a:picLocks noChangeAspect="1"/>
          </p:cNvPicPr>
          <p:nvPr/>
        </p:nvPicPr>
        <p:blipFill>
          <a:blip r:embed="rId3"/>
          <a:stretch>
            <a:fillRect/>
          </a:stretch>
        </p:blipFill>
        <p:spPr>
          <a:xfrm>
            <a:off x="457200" y="533400"/>
            <a:ext cx="3848100" cy="5130800"/>
          </a:xfrm>
          <a:prstGeom prst="rect">
            <a:avLst/>
          </a:prstGeom>
          <a:ln>
            <a:noFill/>
          </a:ln>
          <a:effectLst>
            <a:softEdge rad="112500"/>
          </a:effectLst>
        </p:spPr>
      </p:pic>
      <p:pic>
        <p:nvPicPr>
          <p:cNvPr id="12" name="Immagine 11"/>
          <p:cNvPicPr>
            <a:picLocks noChangeAspect="1"/>
          </p:cNvPicPr>
          <p:nvPr/>
        </p:nvPicPr>
        <p:blipFill>
          <a:blip r:embed="rId4"/>
          <a:stretch>
            <a:fillRect/>
          </a:stretch>
        </p:blipFill>
        <p:spPr>
          <a:xfrm>
            <a:off x="5105400" y="1371600"/>
            <a:ext cx="3442368" cy="3124199"/>
          </a:xfrm>
          <a:prstGeom prst="octagon">
            <a:avLst/>
          </a:prstGeom>
          <a:ln>
            <a:noFill/>
          </a:ln>
          <a:effectLst>
            <a:softEdge rad="112500"/>
          </a:effec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2" name="CasellaDiTesto 11"/>
          <p:cNvSpPr txBox="1"/>
          <p:nvPr/>
        </p:nvSpPr>
        <p:spPr>
          <a:xfrm>
            <a:off x="609600" y="0"/>
            <a:ext cx="8534400" cy="569387"/>
          </a:xfrm>
          <a:prstGeom prst="rect">
            <a:avLst/>
          </a:prstGeom>
          <a:noFill/>
        </p:spPr>
        <p:txBody>
          <a:bodyPr wrap="square" rtlCol="0">
            <a:spAutoFit/>
          </a:bodyPr>
          <a:lstStyle/>
          <a:p>
            <a:pPr algn="ctr"/>
            <a:r>
              <a:rPr lang="it-IT" sz="3100" b="1" i="1" dirty="0" smtClean="0">
                <a:solidFill>
                  <a:srgbClr val="FF0000"/>
                </a:solidFill>
                <a:latin typeface="Times New Roman"/>
                <a:cs typeface="Times New Roman"/>
              </a:rPr>
              <a:t>BENEDIZIONE DELL'ACQUA BATTESIMALE</a:t>
            </a:r>
          </a:p>
        </p:txBody>
      </p:sp>
      <p:sp>
        <p:nvSpPr>
          <p:cNvPr id="21" name="CasellaDiTesto 20"/>
          <p:cNvSpPr txBox="1"/>
          <p:nvPr/>
        </p:nvSpPr>
        <p:spPr>
          <a:xfrm>
            <a:off x="990600" y="990600"/>
            <a:ext cx="7772400" cy="5539978"/>
          </a:xfrm>
          <a:prstGeom prst="rect">
            <a:avLst/>
          </a:prstGeom>
          <a:solidFill>
            <a:schemeClr val="bg1"/>
          </a:solidFill>
        </p:spPr>
        <p:txBody>
          <a:bodyPr wrap="square" rtlCol="0">
            <a:spAutoFit/>
          </a:bodyPr>
          <a:lstStyle/>
          <a:p>
            <a:pPr algn="ctr"/>
            <a:r>
              <a:rPr lang="it-IT" sz="5700" b="1" i="1" dirty="0" err="1" smtClean="0">
                <a:solidFill>
                  <a:srgbClr val="0000FF"/>
                </a:solidFill>
                <a:latin typeface="Times New Roman"/>
                <a:cs typeface="Times New Roman"/>
              </a:rPr>
              <a:t> Infine</a:t>
            </a:r>
            <a:r>
              <a:rPr lang="it-IT" sz="5700" b="1" i="1" dirty="0" smtClean="0">
                <a:solidFill>
                  <a:srgbClr val="0000FF"/>
                </a:solidFill>
                <a:latin typeface="Times New Roman"/>
                <a:cs typeface="Times New Roman"/>
              </a:rPr>
              <a:t>, nella pienezza dei tempi, il tuo Figlio, battezzato da Giovanni nell'acqua del Giordano, fu consacrato dallo Spirito Santo; </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blipFill rotWithShape="1">
          <a:blip r:embed="rId2">
            <a:alphaModFix amt="40000"/>
          </a:blip>
          <a:stretch>
            <a:fillRect/>
          </a:stretch>
        </a:blip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3">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CasellaDiTesto 4"/>
          <p:cNvSpPr txBox="1"/>
          <p:nvPr/>
        </p:nvSpPr>
        <p:spPr>
          <a:xfrm>
            <a:off x="762000" y="304800"/>
            <a:ext cx="8077200" cy="6247864"/>
          </a:xfrm>
          <a:prstGeom prst="rect">
            <a:avLst/>
          </a:prstGeom>
          <a:noFill/>
        </p:spPr>
        <p:txBody>
          <a:bodyPr wrap="square" rtlCol="0">
            <a:spAutoFit/>
          </a:bodyPr>
          <a:lstStyle/>
          <a:p>
            <a:pPr algn="ctr"/>
            <a:r>
              <a:rPr lang="it-IT" sz="5000" b="1" dirty="0" smtClean="0">
                <a:solidFill>
                  <a:srgbClr val="0000FF"/>
                </a:solidFill>
              </a:rPr>
              <a:t>Cristo è battezzato non per essere santificato dalle acque, ma per santificare lui stesso le acque e per purificare le acque che tocca. Si tratta dunque più di una consacrazione dell’acqua che di quella del Cristo. </a:t>
            </a:r>
            <a:endParaRPr lang="it-IT" sz="5000" b="1" i="1" dirty="0">
              <a:solidFill>
                <a:srgbClr val="0000FF"/>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2"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accel="50000" decel="50000" fill="hold" grpId="1" nodeType="clickEffect">
                                  <p:stCondLst>
                                    <p:cond delay="0"/>
                                  </p:stCondLst>
                                  <p:iterate type="lt">
                                    <p:tmPct val="0"/>
                                  </p:iterate>
                                  <p:childTnLst>
                                    <p:anim calcmode="lin" valueType="num">
                                      <p:cBhvr additive="base">
                                        <p:cTn id="15" dur="500"/>
                                        <p:tgtEl>
                                          <p:spTgt spid="5"/>
                                        </p:tgtEl>
                                        <p:attrNameLst>
                                          <p:attrName>ppt_x</p:attrName>
                                        </p:attrNameLst>
                                      </p:cBhvr>
                                      <p:tavLst>
                                        <p:tav tm="0">
                                          <p:val>
                                            <p:strVal val="ppt_x"/>
                                          </p:val>
                                        </p:tav>
                                        <p:tav tm="100000">
                                          <p:val>
                                            <p:strVal val="ppt_x"/>
                                          </p:val>
                                        </p:tav>
                                      </p:tavLst>
                                    </p:anim>
                                    <p:anim calcmode="lin" valueType="num">
                                      <p:cBhvr additive="base">
                                        <p:cTn id="16" dur="500"/>
                                        <p:tgtEl>
                                          <p:spTgt spid="5"/>
                                        </p:tgtEl>
                                        <p:attrNameLst>
                                          <p:attrName>ppt_y</p:attrName>
                                        </p:attrNameLst>
                                      </p:cBhvr>
                                      <p:tavLst>
                                        <p:tav tm="0">
                                          <p:val>
                                            <p:strVal val="ppt_y"/>
                                          </p:val>
                                        </p:tav>
                                        <p:tav tm="100000">
                                          <p:val>
                                            <p:strVal val="1+ppt_h/2"/>
                                          </p:val>
                                        </p:tav>
                                      </p:tavLst>
                                    </p:anim>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8" name="Immagine 7"/>
          <p:cNvPicPr>
            <a:picLocks noChangeAspect="1"/>
          </p:cNvPicPr>
          <p:nvPr/>
        </p:nvPicPr>
        <p:blipFill>
          <a:blip r:embed="rId3"/>
          <a:stretch>
            <a:fillRect/>
          </a:stretch>
        </p:blipFill>
        <p:spPr>
          <a:xfrm>
            <a:off x="1167205" y="0"/>
            <a:ext cx="6809590" cy="6858000"/>
          </a:xfrm>
          <a:prstGeom prst="rect">
            <a:avLst/>
          </a:prstGeom>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1" name="CasellaDiTesto 10"/>
          <p:cNvSpPr txBox="1"/>
          <p:nvPr/>
        </p:nvSpPr>
        <p:spPr>
          <a:xfrm>
            <a:off x="762000" y="609600"/>
            <a:ext cx="8382000" cy="6001643"/>
          </a:xfrm>
          <a:prstGeom prst="rect">
            <a:avLst/>
          </a:prstGeom>
          <a:noFill/>
        </p:spPr>
        <p:txBody>
          <a:bodyPr wrap="square" rtlCol="0">
            <a:spAutoFit/>
          </a:bodyPr>
          <a:lstStyle/>
          <a:p>
            <a:pPr algn="ctr"/>
            <a:r>
              <a:rPr lang="it-IT" sz="4800" dirty="0" smtClean="0"/>
              <a:t>Come nella creazione del mondo lo Spirito di Dio aleggiava sulle acque, così nel battesimo di Cristo lo Spirito Santo discese su di Lui e consacrò le acque del Giordano; ed in questa discesa pose il principio della nuova materia del mondo. </a:t>
            </a:r>
            <a:endParaRPr lang="it-IT" sz="4800" b="1" dirty="0" smtClean="0">
              <a:solidFill>
                <a:srgbClr val="000000"/>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1"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0" nodeType="clickEffect">
                                  <p:stCondLst>
                                    <p:cond delay="0"/>
                                  </p:stCondLst>
                                  <p:iterate type="lt">
                                    <p:tmPct val="0"/>
                                  </p:iterate>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1066800" y="416778"/>
            <a:ext cx="7467600" cy="6463308"/>
          </a:xfrm>
          <a:prstGeom prst="rect">
            <a:avLst/>
          </a:prstGeom>
          <a:noFill/>
        </p:spPr>
        <p:txBody>
          <a:bodyPr wrap="square" rtlCol="0">
            <a:spAutoFit/>
          </a:bodyPr>
          <a:lstStyle/>
          <a:p>
            <a:pPr algn="ctr"/>
            <a:r>
              <a:rPr lang="it-IT" sz="4600" dirty="0" smtClean="0">
                <a:solidFill>
                  <a:srgbClr val="0000FF"/>
                </a:solidFill>
              </a:rPr>
              <a:t>Come diceva san Cirillo di Gerusalemme, Cristo scendendo nelle acque del Giordano ha conferito a esse i colori della divinità affinché noi non viviamo la nostra umanità solo da uomini ma in modo </a:t>
            </a:r>
            <a:r>
              <a:rPr lang="it-IT" sz="4600" dirty="0" err="1" smtClean="0">
                <a:solidFill>
                  <a:srgbClr val="0000FF"/>
                </a:solidFill>
              </a:rPr>
              <a:t>divinoumano</a:t>
            </a:r>
            <a:r>
              <a:rPr lang="it-IT" sz="4600" dirty="0" smtClean="0">
                <a:solidFill>
                  <a:srgbClr val="0000FF"/>
                </a:solidFill>
              </a:rPr>
              <a:t>, in Cristo.</a:t>
            </a:r>
          </a:p>
          <a:p>
            <a:pPr algn="r"/>
            <a:r>
              <a:rPr lang="it-IT" sz="3700" dirty="0" err="1" smtClean="0">
                <a:solidFill>
                  <a:srgbClr val="0000FF"/>
                </a:solidFill>
              </a:rPr>
              <a:t>Rupnik</a:t>
            </a:r>
            <a:endParaRPr lang="it-IT" sz="3700" dirty="0">
              <a:solidFill>
                <a:srgbClr val="0000FF"/>
              </a:solidFill>
            </a:endParaRPr>
          </a:p>
        </p:txBody>
      </p:sp>
      <p:pic>
        <p:nvPicPr>
          <p:cNvPr id="4" name="Immagine 3"/>
          <p:cNvPicPr>
            <a:picLocks noChangeAspect="1"/>
          </p:cNvPicPr>
          <p:nvPr/>
        </p:nvPicPr>
        <p:blipFill>
          <a:blip r:embed="rId2">
            <a:alphaModFix amt="69000"/>
          </a:blip>
          <a:stretch>
            <a:fillRect/>
          </a:stretch>
        </p:blipFill>
        <p:spPr>
          <a:xfrm>
            <a:off x="0" y="0"/>
            <a:ext cx="609600" cy="6858000"/>
          </a:xfrm>
          <a:prstGeom prst="rect">
            <a:avLst/>
          </a:prstGeom>
        </p:spPr>
      </p:pic>
      <p:sp>
        <p:nvSpPr>
          <p:cNvPr id="7" name="CasellaDiTesto 6"/>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932602" y="0"/>
            <a:ext cx="5458798" cy="6887468"/>
          </a:xfrm>
          <a:prstGeom prst="rect">
            <a:avLst/>
          </a:prstGeom>
          <a:ln>
            <a:noFill/>
          </a:ln>
          <a:effectLst>
            <a:softEdge rad="112500"/>
          </a:effectLst>
        </p:spPr>
      </p:pic>
      <p:pic>
        <p:nvPicPr>
          <p:cNvPr id="4" name="Immagine 3"/>
          <p:cNvPicPr>
            <a:picLocks noChangeAspect="1"/>
          </p:cNvPicPr>
          <p:nvPr/>
        </p:nvPicPr>
        <p:blipFill>
          <a:blip r:embed="rId3">
            <a:alphaModFix amt="69000"/>
          </a:blip>
          <a:stretch>
            <a:fillRect/>
          </a:stretch>
        </p:blipFill>
        <p:spPr>
          <a:xfrm>
            <a:off x="0" y="0"/>
            <a:ext cx="609600" cy="6858000"/>
          </a:xfrm>
          <a:prstGeom prst="rect">
            <a:avLst/>
          </a:prstGeom>
        </p:spPr>
      </p:pic>
      <p:sp>
        <p:nvSpPr>
          <p:cNvPr id="7" name="CasellaDiTesto 6"/>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CasellaDiTesto 4"/>
          <p:cNvSpPr txBox="1"/>
          <p:nvPr/>
        </p:nvSpPr>
        <p:spPr>
          <a:xfrm>
            <a:off x="685800" y="304800"/>
            <a:ext cx="8458200" cy="6001643"/>
          </a:xfrm>
          <a:prstGeom prst="rect">
            <a:avLst/>
          </a:prstGeom>
          <a:noFill/>
        </p:spPr>
        <p:txBody>
          <a:bodyPr wrap="square" rtlCol="0">
            <a:spAutoFit/>
          </a:bodyPr>
          <a:lstStyle/>
          <a:p>
            <a:pPr algn="ctr"/>
            <a:r>
              <a:rPr lang="it-IT" sz="4800" b="1" dirty="0" smtClean="0">
                <a:solidFill>
                  <a:srgbClr val="0000FF"/>
                </a:solidFill>
              </a:rPr>
              <a:t>Dal momento in cui il Salvatore è lavato, tutta l’acqua è resa pura in vista del nostro battesimo e viene purificata la sorgente, perché la grazia del lavacro passi alle generazioni che si succederanno nel tempo.</a:t>
            </a:r>
          </a:p>
          <a:p>
            <a:pPr algn="r"/>
            <a:r>
              <a:rPr lang="it-IT" sz="4800" b="1" dirty="0" smtClean="0">
                <a:solidFill>
                  <a:srgbClr val="0000FF"/>
                </a:solidFill>
              </a:rPr>
              <a:t>San Massimo di Torino</a:t>
            </a:r>
            <a:endParaRPr lang="it-IT" sz="4800" b="1" i="1" dirty="0">
              <a:solidFill>
                <a:srgbClr val="0000FF"/>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1"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accel="50000" decel="50000" fill="hold" grpId="0" nodeType="clickEffect">
                                  <p:stCondLst>
                                    <p:cond delay="0"/>
                                  </p:stCondLst>
                                  <p:iterate type="lt">
                                    <p:tmPct val="0"/>
                                  </p:iterate>
                                  <p:childTnLst>
                                    <p:anim calcmode="lin" valueType="num">
                                      <p:cBhvr additive="base">
                                        <p:cTn id="15" dur="500"/>
                                        <p:tgtEl>
                                          <p:spTgt spid="5"/>
                                        </p:tgtEl>
                                        <p:attrNameLst>
                                          <p:attrName>ppt_x</p:attrName>
                                        </p:attrNameLst>
                                      </p:cBhvr>
                                      <p:tavLst>
                                        <p:tav tm="0">
                                          <p:val>
                                            <p:strVal val="ppt_x"/>
                                          </p:val>
                                        </p:tav>
                                        <p:tav tm="100000">
                                          <p:val>
                                            <p:strVal val="ppt_x"/>
                                          </p:val>
                                        </p:tav>
                                      </p:tavLst>
                                    </p:anim>
                                    <p:anim calcmode="lin" valueType="num">
                                      <p:cBhvr additive="base">
                                        <p:cTn id="16" dur="500"/>
                                        <p:tgtEl>
                                          <p:spTgt spid="5"/>
                                        </p:tgtEl>
                                        <p:attrNameLst>
                                          <p:attrName>ppt_y</p:attrName>
                                        </p:attrNameLst>
                                      </p:cBhvr>
                                      <p:tavLst>
                                        <p:tav tm="0">
                                          <p:val>
                                            <p:strVal val="ppt_y"/>
                                          </p:val>
                                        </p:tav>
                                        <p:tav tm="100000">
                                          <p:val>
                                            <p:strVal val="1+ppt_h/2"/>
                                          </p:val>
                                        </p:tav>
                                      </p:tavLst>
                                    </p:anim>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solidFill>
          <a:schemeClr val="tx2">
            <a:lumMod val="75000"/>
          </a:schemeClr>
        </a:solid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9" name="CasellaDiTesto 8"/>
          <p:cNvSpPr txBox="1"/>
          <p:nvPr/>
        </p:nvSpPr>
        <p:spPr>
          <a:xfrm>
            <a:off x="685800" y="228600"/>
            <a:ext cx="7620000" cy="2308324"/>
          </a:xfrm>
          <a:prstGeom prst="rect">
            <a:avLst/>
          </a:prstGeom>
          <a:noFill/>
        </p:spPr>
        <p:txBody>
          <a:bodyPr wrap="square" rtlCol="0">
            <a:spAutoFit/>
          </a:bodyPr>
          <a:lstStyle/>
          <a:p>
            <a:pPr algn="just"/>
            <a:r>
              <a:rPr lang="it-IT" sz="3600" dirty="0" smtClean="0">
                <a:solidFill>
                  <a:schemeClr val="bg1"/>
                </a:solidFill>
              </a:rPr>
              <a:t>“L’abisso” rappresenta la morte, e il battesimo di Gesù nel Giordano è l’inizio della sua discesa agli inferi, della sua lotta con la morte. </a:t>
            </a:r>
            <a:endParaRPr lang="it-IT" sz="3600" dirty="0">
              <a:solidFill>
                <a:schemeClr val="bg1"/>
              </a:solidFill>
            </a:endParaRPr>
          </a:p>
        </p:txBody>
      </p:sp>
      <p:pic>
        <p:nvPicPr>
          <p:cNvPr id="5" name="Immagine 4"/>
          <p:cNvPicPr>
            <a:picLocks noChangeAspect="1"/>
          </p:cNvPicPr>
          <p:nvPr/>
        </p:nvPicPr>
        <p:blipFill>
          <a:blip r:embed="rId3"/>
          <a:stretch>
            <a:fillRect/>
          </a:stretch>
        </p:blipFill>
        <p:spPr>
          <a:xfrm>
            <a:off x="762000" y="76200"/>
            <a:ext cx="4736592" cy="3200400"/>
          </a:xfrm>
          <a:prstGeom prst="rect">
            <a:avLst/>
          </a:prstGeom>
        </p:spPr>
      </p:pic>
      <p:pic>
        <p:nvPicPr>
          <p:cNvPr id="6" name="Immagine 5"/>
          <p:cNvPicPr>
            <a:picLocks noChangeAspect="1"/>
          </p:cNvPicPr>
          <p:nvPr/>
        </p:nvPicPr>
        <p:blipFill>
          <a:blip r:embed="rId4"/>
          <a:stretch>
            <a:fillRect/>
          </a:stretch>
        </p:blipFill>
        <p:spPr>
          <a:xfrm>
            <a:off x="4411980" y="3352800"/>
            <a:ext cx="4732020" cy="3200400"/>
          </a:xfrm>
          <a:prstGeom prst="rect">
            <a:avLst/>
          </a:prstGeom>
        </p:spPr>
      </p:pic>
      <p:sp>
        <p:nvSpPr>
          <p:cNvPr id="10" name="CasellaDiTesto 9"/>
          <p:cNvSpPr txBox="1"/>
          <p:nvPr/>
        </p:nvSpPr>
        <p:spPr>
          <a:xfrm>
            <a:off x="762000" y="3200400"/>
            <a:ext cx="7772400" cy="3416320"/>
          </a:xfrm>
          <a:prstGeom prst="rect">
            <a:avLst/>
          </a:prstGeom>
          <a:noFill/>
        </p:spPr>
        <p:txBody>
          <a:bodyPr wrap="square" rtlCol="0">
            <a:spAutoFit/>
          </a:bodyPr>
          <a:lstStyle/>
          <a:p>
            <a:pPr algn="just"/>
            <a:r>
              <a:rPr lang="it-IT" sz="3600" dirty="0" smtClean="0">
                <a:solidFill>
                  <a:schemeClr val="bg1"/>
                </a:solidFill>
              </a:rPr>
              <a:t>Colui che sta per essere battezzato si prepara anch’egli a discendere nell’acqua battesimale, che ha lo stesso significato di discendere nella tomba, cioè intraprendere una “discesa agli inferi”.</a:t>
            </a:r>
            <a:endParaRPr lang="it-IT" sz="3600" dirty="0">
              <a:solidFill>
                <a:schemeClr val="bg1"/>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solidFill>
          <a:schemeClr val="tx2">
            <a:lumMod val="75000"/>
          </a:schemeClr>
        </a:solid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9" name="CasellaDiTesto 8"/>
          <p:cNvSpPr txBox="1"/>
          <p:nvPr/>
        </p:nvSpPr>
        <p:spPr>
          <a:xfrm>
            <a:off x="533400" y="76200"/>
            <a:ext cx="4876800" cy="6781800"/>
          </a:xfrm>
          <a:prstGeom prst="rect">
            <a:avLst/>
          </a:prstGeom>
          <a:noFill/>
        </p:spPr>
        <p:txBody>
          <a:bodyPr wrap="square" rtlCol="0">
            <a:spAutoFit/>
          </a:bodyPr>
          <a:lstStyle/>
          <a:p>
            <a:pPr algn="ctr"/>
            <a:r>
              <a:rPr lang="it-IT" sz="3600" dirty="0" smtClean="0">
                <a:solidFill>
                  <a:schemeClr val="bg1"/>
                </a:solidFill>
              </a:rPr>
              <a:t>Allora, tramite alcune preghiere che evocano esempi tipici della liberazione operato da Dio, nella consacrazione delle acque le potenze demoniache sono espulse affinché il battezzato, salvato, possa risalire fuori dal mare della morte</a:t>
            </a:r>
            <a:r>
              <a:rPr lang="it-IT" sz="3600" dirty="0" smtClean="0">
                <a:solidFill>
                  <a:schemeClr val="bg1"/>
                </a:solidFill>
              </a:rPr>
              <a:t>.</a:t>
            </a:r>
          </a:p>
          <a:p>
            <a:pPr algn="ctr"/>
            <a:endParaRPr lang="it-IT" sz="800" dirty="0" smtClean="0">
              <a:solidFill>
                <a:schemeClr val="bg1"/>
              </a:solidFill>
            </a:endParaRPr>
          </a:p>
          <a:p>
            <a:pPr algn="r"/>
            <a:r>
              <a:rPr lang="it-IT" sz="2800" dirty="0" smtClean="0">
                <a:solidFill>
                  <a:schemeClr val="bg1"/>
                </a:solidFill>
              </a:rPr>
              <a:t>Il Battesimo - </a:t>
            </a:r>
            <a:r>
              <a:rPr lang="it-IT" sz="2800" dirty="0" err="1" smtClean="0">
                <a:solidFill>
                  <a:schemeClr val="bg1"/>
                </a:solidFill>
              </a:rPr>
              <a:t>Campitelli</a:t>
            </a:r>
            <a:endParaRPr lang="it-IT" sz="2800" dirty="0">
              <a:solidFill>
                <a:schemeClr val="bg1"/>
              </a:solidFill>
            </a:endParaRPr>
          </a:p>
        </p:txBody>
      </p:sp>
      <p:pic>
        <p:nvPicPr>
          <p:cNvPr id="6" name="Immagine 5"/>
          <p:cNvPicPr>
            <a:picLocks noChangeAspect="1"/>
          </p:cNvPicPr>
          <p:nvPr/>
        </p:nvPicPr>
        <p:blipFill>
          <a:blip r:embed="rId3"/>
          <a:stretch>
            <a:fillRect/>
          </a:stretch>
        </p:blipFill>
        <p:spPr>
          <a:xfrm>
            <a:off x="5352057" y="1143000"/>
            <a:ext cx="3791943" cy="5715000"/>
          </a:xfrm>
          <a:prstGeom prst="rect">
            <a:avLst/>
          </a:prstGeom>
          <a:ln>
            <a:noFill/>
          </a:ln>
          <a:effectLst>
            <a:softEdge rad="112500"/>
          </a:effectLst>
        </p:spPr>
      </p:pic>
    </p:spTree>
  </p:cSld>
  <p:clrMapOvr>
    <a:masterClrMapping/>
  </p:clrMapOvr>
  <p:transition spd="med">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2" name="CasellaDiTesto 11"/>
          <p:cNvSpPr txBox="1"/>
          <p:nvPr/>
        </p:nvSpPr>
        <p:spPr>
          <a:xfrm>
            <a:off x="609600" y="0"/>
            <a:ext cx="8534400" cy="569387"/>
          </a:xfrm>
          <a:prstGeom prst="rect">
            <a:avLst/>
          </a:prstGeom>
          <a:noFill/>
        </p:spPr>
        <p:txBody>
          <a:bodyPr wrap="square" rtlCol="0">
            <a:spAutoFit/>
          </a:bodyPr>
          <a:lstStyle/>
          <a:p>
            <a:pPr algn="ctr"/>
            <a:r>
              <a:rPr lang="it-IT" sz="3100" b="1" i="1" dirty="0" smtClean="0">
                <a:solidFill>
                  <a:srgbClr val="FF0000"/>
                </a:solidFill>
                <a:latin typeface="Times New Roman"/>
                <a:cs typeface="Times New Roman"/>
              </a:rPr>
              <a:t>BENEDIZIONE DELL'ACQUA BATTESIMALE</a:t>
            </a:r>
          </a:p>
        </p:txBody>
      </p:sp>
      <p:sp>
        <p:nvSpPr>
          <p:cNvPr id="18" name="CasellaDiTesto 17"/>
          <p:cNvSpPr txBox="1"/>
          <p:nvPr/>
        </p:nvSpPr>
        <p:spPr>
          <a:xfrm>
            <a:off x="762000" y="838200"/>
            <a:ext cx="6629400" cy="5632311"/>
          </a:xfrm>
          <a:prstGeom prst="rect">
            <a:avLst/>
          </a:prstGeom>
          <a:solidFill>
            <a:srgbClr val="FFFFFF"/>
          </a:solidFill>
          <a:ln>
            <a:noFill/>
          </a:ln>
        </p:spPr>
        <p:txBody>
          <a:bodyPr wrap="square" rtlCol="0">
            <a:spAutoFit/>
          </a:bodyPr>
          <a:lstStyle/>
          <a:p>
            <a:pPr algn="ctr"/>
            <a:r>
              <a:rPr lang="it-IT" sz="4000" b="1" i="1" dirty="0" smtClean="0">
                <a:solidFill>
                  <a:srgbClr val="0000FF"/>
                </a:solidFill>
                <a:latin typeface="Times New Roman"/>
                <a:cs typeface="Times New Roman"/>
              </a:rPr>
              <a:t>...innalzato sulla croce, egli versò dal suo fianco sangue e acqua, e dopo la sua risurrezione comandò ai discepoli: «Andate, annunziate il Vangelo a tutti i popoli, e </a:t>
            </a:r>
            <a:r>
              <a:rPr lang="it-IT" sz="4000" b="1" i="1" dirty="0" err="1" smtClean="0">
                <a:solidFill>
                  <a:srgbClr val="0000FF"/>
                </a:solidFill>
                <a:latin typeface="Times New Roman"/>
                <a:cs typeface="Times New Roman"/>
              </a:rPr>
              <a:t>battezzateli</a:t>
            </a:r>
            <a:r>
              <a:rPr lang="it-IT" sz="4000" b="1" i="1" dirty="0" smtClean="0">
                <a:solidFill>
                  <a:srgbClr val="0000FF"/>
                </a:solidFill>
                <a:latin typeface="Times New Roman"/>
                <a:cs typeface="Times New Roman"/>
              </a:rPr>
              <a:t> nel nome del Padre e del Figlio e dello Spirito Santo».</a:t>
            </a:r>
          </a:p>
        </p:txBody>
      </p:sp>
      <p:pic>
        <p:nvPicPr>
          <p:cNvPr id="20" name="Immagine 19"/>
          <p:cNvPicPr>
            <a:picLocks noChangeAspect="1"/>
          </p:cNvPicPr>
          <p:nvPr/>
        </p:nvPicPr>
        <p:blipFill>
          <a:blip r:embed="rId3"/>
          <a:stretch>
            <a:fillRect/>
          </a:stretch>
        </p:blipFill>
        <p:spPr>
          <a:xfrm>
            <a:off x="7424986" y="4267200"/>
            <a:ext cx="1719014" cy="2590800"/>
          </a:xfrm>
          <a:prstGeom prst="rect">
            <a:avLst/>
          </a:prstGeom>
          <a:ln>
            <a:noFill/>
          </a:ln>
          <a:effectLst>
            <a:softEdge rad="112500"/>
          </a:effec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0" y="609600"/>
            <a:ext cx="4850963" cy="4093428"/>
          </a:xfrm>
          <a:prstGeom prst="rect">
            <a:avLst/>
          </a:prstGeom>
          <a:noFill/>
        </p:spPr>
        <p:txBody>
          <a:bodyPr vert="horz" wrap="square" rtlCol="0">
            <a:prstTxWarp prst="textNoShape">
              <a:avLst/>
            </a:prstTxWarp>
            <a:spAutoFit/>
          </a:bodyPr>
          <a:lstStyle/>
          <a:p>
            <a:pPr algn="ctr"/>
            <a:r>
              <a:rPr lang="it-IT" sz="13000" b="1" dirty="0" smtClean="0">
                <a:ln>
                  <a:solidFill>
                    <a:schemeClr val="tx1"/>
                  </a:solidFill>
                </a:ln>
                <a:solidFill>
                  <a:srgbClr val="FFFF00"/>
                </a:solidFill>
                <a:cs typeface="Footlight MT Light"/>
              </a:rPr>
              <a:t>La </a:t>
            </a:r>
          </a:p>
          <a:p>
            <a:pPr algn="ctr"/>
            <a:r>
              <a:rPr lang="it-IT" sz="13000" b="1" dirty="0" smtClean="0">
                <a:ln>
                  <a:solidFill>
                    <a:schemeClr val="tx1"/>
                  </a:solidFill>
                </a:ln>
                <a:solidFill>
                  <a:srgbClr val="FFFF00"/>
                </a:solidFill>
                <a:cs typeface="Footlight MT Light"/>
              </a:rPr>
              <a:t>Luce</a:t>
            </a:r>
            <a:endParaRPr lang="it-IT" sz="13000" b="1" dirty="0">
              <a:ln>
                <a:solidFill>
                  <a:schemeClr val="tx1"/>
                </a:solidFill>
              </a:ln>
              <a:solidFill>
                <a:srgbClr val="FFFF00"/>
              </a:solidFill>
              <a:cs typeface="Footlight MT Light"/>
            </a:endParaRPr>
          </a:p>
        </p:txBody>
      </p:sp>
      <p:pic>
        <p:nvPicPr>
          <p:cNvPr id="6" name="Picture 4"/>
          <p:cNvPicPr>
            <a:picLocks noChangeAspect="1" noChangeArrowheads="1"/>
          </p:cNvPicPr>
          <p:nvPr/>
        </p:nvPicPr>
        <p:blipFill>
          <a:blip r:embed="rId2">
            <a:lum bright="6000" contrast="35000"/>
          </a:blip>
          <a:srcRect/>
          <a:stretch>
            <a:fillRect/>
          </a:stretch>
        </p:blipFill>
        <p:spPr bwMode="auto">
          <a:xfrm>
            <a:off x="4343400" y="0"/>
            <a:ext cx="4800600" cy="6553200"/>
          </a:xfrm>
          <a:prstGeom prst="rect">
            <a:avLst/>
          </a:prstGeom>
          <a:ln>
            <a:noFill/>
          </a:ln>
          <a:effectLst>
            <a:softEdge rad="112500"/>
          </a:effectLst>
        </p:spPr>
      </p:pic>
    </p:spTree>
  </p:cSld>
  <p:clrMapOvr>
    <a:masterClrMapping/>
  </p:clrMapOvr>
  <p:transition spd="med">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blipFill rotWithShape="1">
          <a:blip r:embed="rId2">
            <a:lum bright="78000"/>
          </a:blip>
          <a:stretch>
            <a:fillRect/>
          </a:stretch>
        </a:blip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3">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10" name="Immagine 9"/>
          <p:cNvPicPr>
            <a:picLocks noChangeAspect="1"/>
          </p:cNvPicPr>
          <p:nvPr/>
        </p:nvPicPr>
        <p:blipFill>
          <a:blip r:embed="rId4">
            <a:alphaModFix/>
            <a:lum bright="79000"/>
          </a:blip>
          <a:stretch>
            <a:fillRect/>
          </a:stretch>
        </p:blipFill>
        <p:spPr>
          <a:xfrm>
            <a:off x="1066800" y="0"/>
            <a:ext cx="7515422" cy="4800600"/>
          </a:xfrm>
          <a:prstGeom prst="rect">
            <a:avLst/>
          </a:prstGeom>
        </p:spPr>
      </p:pic>
      <p:sp>
        <p:nvSpPr>
          <p:cNvPr id="6" name="CasellaDiTesto 5"/>
          <p:cNvSpPr txBox="1"/>
          <p:nvPr/>
        </p:nvSpPr>
        <p:spPr>
          <a:xfrm>
            <a:off x="914400" y="152400"/>
            <a:ext cx="7924800" cy="6494085"/>
          </a:xfrm>
          <a:prstGeom prst="rect">
            <a:avLst/>
          </a:prstGeom>
          <a:noFill/>
        </p:spPr>
        <p:txBody>
          <a:bodyPr wrap="square" rtlCol="0">
            <a:spAutoFit/>
          </a:bodyPr>
          <a:lstStyle/>
          <a:p>
            <a:pPr algn="ctr"/>
            <a:r>
              <a:rPr lang="it-IT" sz="5200" b="1" dirty="0" smtClean="0"/>
              <a:t>E vidi un cielo nuovo e una terra nuova: il cielo e la terra di prima infatti erano scomparsi e </a:t>
            </a:r>
          </a:p>
          <a:p>
            <a:pPr algn="ctr"/>
            <a:r>
              <a:rPr lang="it-IT" sz="5200" b="1" dirty="0" smtClean="0">
                <a:solidFill>
                  <a:srgbClr val="FF0000"/>
                </a:solidFill>
              </a:rPr>
              <a:t>il mare non c'era più</a:t>
            </a:r>
            <a:r>
              <a:rPr lang="it-IT" sz="5200" b="1" dirty="0" smtClean="0"/>
              <a:t>.</a:t>
            </a:r>
          </a:p>
          <a:p>
            <a:pPr algn="ctr"/>
            <a:r>
              <a:rPr lang="it-IT" sz="5200" b="1" dirty="0" smtClean="0"/>
              <a:t>E Colui che sedeva sul trono disse: «Ecco, io faccio nuove tutte le cose». </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blipFill rotWithShape="1">
          <a:blip r:embed="rId2">
            <a:lum bright="67000"/>
          </a:blip>
          <a:stretch>
            <a:fillRect/>
          </a:stretch>
        </a:blip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3">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10" name="Immagine 9"/>
          <p:cNvPicPr>
            <a:picLocks noChangeAspect="1"/>
          </p:cNvPicPr>
          <p:nvPr/>
        </p:nvPicPr>
        <p:blipFill>
          <a:blip r:embed="rId4">
            <a:alphaModFix/>
            <a:lum bright="73000"/>
          </a:blip>
          <a:stretch>
            <a:fillRect/>
          </a:stretch>
        </p:blipFill>
        <p:spPr>
          <a:xfrm>
            <a:off x="1600200" y="0"/>
            <a:ext cx="5765800" cy="3683000"/>
          </a:xfrm>
          <a:prstGeom prst="rect">
            <a:avLst/>
          </a:prstGeom>
        </p:spPr>
      </p:pic>
      <p:pic>
        <p:nvPicPr>
          <p:cNvPr id="9" name="Immagine 8"/>
          <p:cNvPicPr>
            <a:picLocks noChangeAspect="1"/>
          </p:cNvPicPr>
          <p:nvPr/>
        </p:nvPicPr>
        <p:blipFill>
          <a:blip r:embed="rId5">
            <a:lum bright="70000"/>
          </a:blip>
          <a:stretch>
            <a:fillRect/>
          </a:stretch>
        </p:blipFill>
        <p:spPr>
          <a:xfrm>
            <a:off x="609600" y="3581400"/>
            <a:ext cx="8534400" cy="3276600"/>
          </a:xfrm>
          <a:prstGeom prst="rect">
            <a:avLst/>
          </a:prstGeom>
        </p:spPr>
      </p:pic>
      <p:sp>
        <p:nvSpPr>
          <p:cNvPr id="6" name="CasellaDiTesto 5"/>
          <p:cNvSpPr txBox="1"/>
          <p:nvPr/>
        </p:nvSpPr>
        <p:spPr>
          <a:xfrm>
            <a:off x="838200" y="257682"/>
            <a:ext cx="8229600" cy="6447918"/>
          </a:xfrm>
          <a:prstGeom prst="rect">
            <a:avLst/>
          </a:prstGeom>
          <a:noFill/>
        </p:spPr>
        <p:txBody>
          <a:bodyPr wrap="square" rtlCol="0">
            <a:spAutoFit/>
          </a:bodyPr>
          <a:lstStyle/>
          <a:p>
            <a:pPr algn="ctr"/>
            <a:r>
              <a:rPr lang="it-IT" sz="5900" b="1" dirty="0" smtClean="0"/>
              <a:t>«Ecco, sono compiute!</a:t>
            </a:r>
          </a:p>
          <a:p>
            <a:pPr algn="ctr"/>
            <a:r>
              <a:rPr lang="it-IT" sz="5900" b="1" dirty="0" smtClean="0"/>
              <a:t>Io sono l'Alfa e l'Omèga,</a:t>
            </a:r>
          </a:p>
          <a:p>
            <a:pPr algn="ctr"/>
            <a:r>
              <a:rPr lang="it-IT" sz="5900" b="1" dirty="0" smtClean="0"/>
              <a:t>il Principio e la Fine.</a:t>
            </a:r>
          </a:p>
          <a:p>
            <a:pPr algn="ctr"/>
            <a:r>
              <a:rPr lang="it-IT" sz="5900" b="1" dirty="0" smtClean="0"/>
              <a:t>A colui che ha sete</a:t>
            </a:r>
          </a:p>
          <a:p>
            <a:pPr algn="ctr"/>
            <a:r>
              <a:rPr lang="it-IT" sz="5900" b="1" dirty="0" smtClean="0"/>
              <a:t>io darò gratuitamente da bere alla fonte dell'acqua della vita</a:t>
            </a:r>
            <a:r>
              <a:rPr lang="it-IT" sz="5300" b="1" dirty="0" smtClean="0"/>
              <a:t> </a:t>
            </a:r>
            <a:r>
              <a:rPr lang="it-IT" sz="3400" b="1" dirty="0" smtClean="0"/>
              <a:t>(</a:t>
            </a:r>
            <a:r>
              <a:rPr lang="it-IT" sz="3400" b="1" dirty="0" err="1" smtClean="0"/>
              <a:t>Ap</a:t>
            </a:r>
            <a:r>
              <a:rPr lang="it-IT" sz="3400" b="1" dirty="0" smtClean="0"/>
              <a:t> 21, 1.5-6)</a:t>
            </a:r>
            <a:r>
              <a:rPr lang="it-IT" sz="5300" b="1" dirty="0" smtClean="0"/>
              <a:t>.</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2" name="CasellaDiTesto 11"/>
          <p:cNvSpPr txBox="1"/>
          <p:nvPr/>
        </p:nvSpPr>
        <p:spPr>
          <a:xfrm>
            <a:off x="609600" y="0"/>
            <a:ext cx="8534400" cy="569387"/>
          </a:xfrm>
          <a:prstGeom prst="rect">
            <a:avLst/>
          </a:prstGeom>
          <a:noFill/>
        </p:spPr>
        <p:txBody>
          <a:bodyPr wrap="square" rtlCol="0">
            <a:spAutoFit/>
          </a:bodyPr>
          <a:lstStyle/>
          <a:p>
            <a:pPr algn="ctr"/>
            <a:r>
              <a:rPr lang="it-IT" sz="3100" b="1" i="1" dirty="0" smtClean="0">
                <a:solidFill>
                  <a:srgbClr val="FF0000"/>
                </a:solidFill>
                <a:latin typeface="Times New Roman"/>
                <a:cs typeface="Times New Roman"/>
              </a:rPr>
              <a:t>BENEDIZIONE DELL'ACQUA BATTESIMALE</a:t>
            </a:r>
          </a:p>
        </p:txBody>
      </p:sp>
      <p:sp>
        <p:nvSpPr>
          <p:cNvPr id="11" name="CasellaDiTesto 10"/>
          <p:cNvSpPr txBox="1"/>
          <p:nvPr/>
        </p:nvSpPr>
        <p:spPr>
          <a:xfrm>
            <a:off x="685800" y="838200"/>
            <a:ext cx="8305800" cy="5940088"/>
          </a:xfrm>
          <a:prstGeom prst="rect">
            <a:avLst/>
          </a:prstGeom>
          <a:noFill/>
        </p:spPr>
        <p:txBody>
          <a:bodyPr wrap="square" rtlCol="0">
            <a:spAutoFit/>
          </a:bodyPr>
          <a:lstStyle/>
          <a:p>
            <a:pPr algn="ctr"/>
            <a:r>
              <a:rPr lang="it-IT" sz="3800" b="1" i="1" dirty="0" err="1" smtClean="0">
                <a:solidFill>
                  <a:srgbClr val="0000FF"/>
                </a:solidFill>
                <a:latin typeface="Times New Roman"/>
                <a:cs typeface="Times New Roman"/>
              </a:rPr>
              <a:t>  Ora</a:t>
            </a:r>
            <a:r>
              <a:rPr lang="it-IT" sz="3800" b="1" i="1" dirty="0" smtClean="0">
                <a:solidFill>
                  <a:srgbClr val="0000FF"/>
                </a:solidFill>
                <a:latin typeface="Times New Roman"/>
                <a:cs typeface="Times New Roman"/>
              </a:rPr>
              <a:t>, Padre, guarda con amore la tua Chiesa e fa scaturire per lei la sorgente del </a:t>
            </a:r>
            <a:r>
              <a:rPr lang="it-IT" sz="3800" b="1" i="1" dirty="0" err="1" smtClean="0">
                <a:solidFill>
                  <a:srgbClr val="0000FF"/>
                </a:solidFill>
                <a:latin typeface="Times New Roman"/>
                <a:cs typeface="Times New Roman"/>
              </a:rPr>
              <a:t>Battesimo. </a:t>
            </a:r>
            <a:endParaRPr lang="it-IT" sz="3800" b="1" i="1" dirty="0" smtClean="0">
              <a:solidFill>
                <a:srgbClr val="0000FF"/>
              </a:solidFill>
              <a:latin typeface="Times New Roman"/>
              <a:cs typeface="Times New Roman"/>
            </a:endParaRPr>
          </a:p>
          <a:p>
            <a:pPr algn="ctr"/>
            <a:r>
              <a:rPr lang="it-IT" sz="3800" b="1" i="1" dirty="0" smtClean="0">
                <a:solidFill>
                  <a:srgbClr val="0000FF"/>
                </a:solidFill>
                <a:latin typeface="Times New Roman"/>
                <a:cs typeface="Times New Roman"/>
              </a:rPr>
              <a:t>Infondi in quest'acqua, per opera dello Spirito Santo, la grazia del tuo unico Figlio, perché con il sacramento del Battesimo l'uomo, fatto a tua immagine, sia lavato dalla macchia del peccato, e dall'acqua e dallo Spirito Santo rinasca come nuova </a:t>
            </a:r>
            <a:r>
              <a:rPr lang="it-IT" sz="3800" b="1" i="1" dirty="0" err="1" smtClean="0">
                <a:solidFill>
                  <a:srgbClr val="0000FF"/>
                </a:solidFill>
                <a:latin typeface="Times New Roman"/>
                <a:cs typeface="Times New Roman"/>
              </a:rPr>
              <a:t>creatura. </a:t>
            </a:r>
            <a:endParaRPr lang="it-IT" sz="3800" b="1" i="1" dirty="0" smtClean="0">
              <a:solidFill>
                <a:srgbClr val="0000FF"/>
              </a:solidFill>
              <a:latin typeface="Times New Roman"/>
              <a:cs typeface="Times New Roman"/>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CasellaDiTesto 11"/>
          <p:cNvSpPr txBox="1"/>
          <p:nvPr/>
        </p:nvSpPr>
        <p:spPr>
          <a:xfrm>
            <a:off x="304800" y="0"/>
            <a:ext cx="8534400" cy="569387"/>
          </a:xfrm>
          <a:prstGeom prst="rect">
            <a:avLst/>
          </a:prstGeom>
          <a:noFill/>
        </p:spPr>
        <p:txBody>
          <a:bodyPr wrap="square" rtlCol="0">
            <a:spAutoFit/>
          </a:bodyPr>
          <a:lstStyle/>
          <a:p>
            <a:pPr algn="ctr"/>
            <a:r>
              <a:rPr lang="it-IT" sz="3100" b="1" i="1" dirty="0" smtClean="0">
                <a:solidFill>
                  <a:srgbClr val="FF0000"/>
                </a:solidFill>
                <a:latin typeface="Times New Roman"/>
                <a:cs typeface="Times New Roman"/>
              </a:rPr>
              <a:t>BENEDIZIONE DELL'ACQUA BATTESIMALE</a:t>
            </a:r>
          </a:p>
        </p:txBody>
      </p:sp>
      <p:sp>
        <p:nvSpPr>
          <p:cNvPr id="17" name="CasellaDiTesto 16"/>
          <p:cNvSpPr txBox="1"/>
          <p:nvPr/>
        </p:nvSpPr>
        <p:spPr>
          <a:xfrm>
            <a:off x="0" y="609600"/>
            <a:ext cx="6629400" cy="6370974"/>
          </a:xfrm>
          <a:prstGeom prst="rect">
            <a:avLst/>
          </a:prstGeom>
          <a:noFill/>
        </p:spPr>
        <p:txBody>
          <a:bodyPr wrap="square" rtlCol="0">
            <a:spAutoFit/>
          </a:bodyPr>
          <a:lstStyle/>
          <a:p>
            <a:pPr algn="ctr"/>
            <a:r>
              <a:rPr lang="it-IT" sz="3400" b="1" dirty="0" smtClean="0">
                <a:solidFill>
                  <a:srgbClr val="FF0000"/>
                </a:solidFill>
                <a:latin typeface="Times New Roman"/>
                <a:cs typeface="Times New Roman"/>
              </a:rPr>
              <a:t>Il sacerdote immerge il cero pasquale nell'acqua:</a:t>
            </a:r>
          </a:p>
          <a:p>
            <a:pPr algn="ctr"/>
            <a:r>
              <a:rPr lang="it-IT" sz="3400" b="1" i="1" dirty="0" smtClean="0">
                <a:solidFill>
                  <a:srgbClr val="0000FF"/>
                </a:solidFill>
                <a:latin typeface="Times New Roman"/>
                <a:cs typeface="Times New Roman"/>
              </a:rPr>
              <a:t>Discenda, Padre, in quest'acqua, per opera del tuo Figlio, la potenza dello Spirito Santo</a:t>
            </a:r>
            <a:r>
              <a:rPr lang="it-IT" sz="3400" b="1" i="1" dirty="0" smtClean="0">
                <a:solidFill>
                  <a:srgbClr val="FFFF00"/>
                </a:solidFill>
                <a:latin typeface="Times New Roman"/>
                <a:cs typeface="Times New Roman"/>
              </a:rPr>
              <a:t>.</a:t>
            </a:r>
          </a:p>
          <a:p>
            <a:pPr algn="ctr"/>
            <a:r>
              <a:rPr lang="it-IT" sz="3400" b="1" i="1" dirty="0" err="1" smtClean="0">
                <a:solidFill>
                  <a:srgbClr val="FF0000"/>
                </a:solidFill>
                <a:latin typeface="Times New Roman"/>
                <a:cs typeface="Times New Roman"/>
              </a:rPr>
              <a:t> </a:t>
            </a:r>
            <a:r>
              <a:rPr lang="it-IT" sz="3400" b="1" dirty="0" err="1" smtClean="0">
                <a:solidFill>
                  <a:srgbClr val="FF0000"/>
                </a:solidFill>
                <a:latin typeface="Times New Roman"/>
                <a:cs typeface="Times New Roman"/>
              </a:rPr>
              <a:t>Tenendo</a:t>
            </a:r>
            <a:r>
              <a:rPr lang="it-IT" sz="3400" b="1" dirty="0" smtClean="0">
                <a:solidFill>
                  <a:srgbClr val="FF0000"/>
                </a:solidFill>
                <a:latin typeface="Times New Roman"/>
                <a:cs typeface="Times New Roman"/>
              </a:rPr>
              <a:t> il cero nell'acqua, prosegue:</a:t>
            </a:r>
          </a:p>
          <a:p>
            <a:pPr algn="ctr"/>
            <a:r>
              <a:rPr lang="it-IT" sz="3400" b="1" i="1" dirty="0" smtClean="0">
                <a:solidFill>
                  <a:srgbClr val="0000FF"/>
                </a:solidFill>
                <a:latin typeface="Times New Roman"/>
                <a:cs typeface="Times New Roman"/>
              </a:rPr>
              <a:t>Tutti coloro che in essa riceveranno il Battesimo, sepolti insieme con Cristo nella morte, con lui risorgano alla vita immortale.</a:t>
            </a:r>
            <a:r>
              <a:rPr lang="it-IT" sz="3400" b="1" i="1" dirty="0" smtClean="0">
                <a:solidFill>
                  <a:srgbClr val="0000FF"/>
                </a:solidFill>
                <a:latin typeface="Times New Roman"/>
                <a:cs typeface="Times New Roman"/>
              </a:rPr>
              <a:t> </a:t>
            </a:r>
          </a:p>
          <a:p>
            <a:pPr algn="ctr"/>
            <a:r>
              <a:rPr lang="it-IT" sz="3400" b="1" i="1" dirty="0" smtClean="0">
                <a:solidFill>
                  <a:srgbClr val="0000FF"/>
                </a:solidFill>
                <a:latin typeface="Times New Roman"/>
                <a:cs typeface="Times New Roman"/>
              </a:rPr>
              <a:t>Per </a:t>
            </a:r>
            <a:r>
              <a:rPr lang="it-IT" sz="3400" b="1" i="1" dirty="0" smtClean="0">
                <a:solidFill>
                  <a:srgbClr val="0000FF"/>
                </a:solidFill>
                <a:latin typeface="Times New Roman"/>
                <a:cs typeface="Times New Roman"/>
              </a:rPr>
              <a:t>Cristo nostro Signore. Amen.</a:t>
            </a:r>
          </a:p>
        </p:txBody>
      </p:sp>
      <p:pic>
        <p:nvPicPr>
          <p:cNvPr id="20" name="Immagine 19"/>
          <p:cNvPicPr>
            <a:picLocks noChangeAspect="1"/>
          </p:cNvPicPr>
          <p:nvPr/>
        </p:nvPicPr>
        <p:blipFill>
          <a:blip r:embed="rId2"/>
          <a:stretch>
            <a:fillRect/>
          </a:stretch>
        </p:blipFill>
        <p:spPr>
          <a:xfrm>
            <a:off x="6807200" y="838200"/>
            <a:ext cx="2336800" cy="5410200"/>
          </a:xfrm>
          <a:prstGeom prst="rect">
            <a:avLst/>
          </a:prstGeom>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0" y="0"/>
            <a:ext cx="5029200" cy="3371136"/>
          </a:xfrm>
          <a:prstGeom prst="octagon">
            <a:avLst>
              <a:gd name="adj" fmla="val 10418"/>
            </a:avLst>
          </a:prstGeom>
          <a:solidFill>
            <a:srgbClr val="CCFFCC"/>
          </a:solidFill>
          <a:ln>
            <a:noFill/>
          </a:ln>
        </p:spPr>
        <p:txBody>
          <a:bodyPr wrap="square" rtlCol="0">
            <a:spAutoFit/>
          </a:bodyPr>
          <a:lstStyle/>
          <a:p>
            <a:pPr algn="ctr"/>
            <a:r>
              <a:rPr lang="it-IT" sz="3200" b="1" i="1" dirty="0" smtClean="0">
                <a:solidFill>
                  <a:srgbClr val="000000"/>
                </a:solidFill>
              </a:rPr>
              <a:t>Il Signore è il mio Pastore:</a:t>
            </a:r>
          </a:p>
          <a:p>
            <a:pPr algn="ctr"/>
            <a:r>
              <a:rPr lang="it-IT" sz="3200" b="1" i="1" dirty="0" smtClean="0">
                <a:solidFill>
                  <a:srgbClr val="000000"/>
                </a:solidFill>
              </a:rPr>
              <a:t>non manco di nulla.</a:t>
            </a:r>
          </a:p>
          <a:p>
            <a:pPr algn="ctr"/>
            <a:r>
              <a:rPr lang="it-IT" sz="3200" b="1" i="1" dirty="0" smtClean="0">
                <a:solidFill>
                  <a:srgbClr val="000000"/>
                </a:solidFill>
              </a:rPr>
              <a:t>Su pascoli erbosi mi fa riposare,</a:t>
            </a:r>
          </a:p>
          <a:p>
            <a:pPr algn="ctr"/>
            <a:r>
              <a:rPr lang="it-IT" sz="3200" b="1" i="1" dirty="0" smtClean="0">
                <a:solidFill>
                  <a:srgbClr val="000000"/>
                </a:solidFill>
              </a:rPr>
              <a:t>ad acque tranquille mi </a:t>
            </a:r>
            <a:r>
              <a:rPr lang="it-IT" sz="3200" b="1" i="1" dirty="0" err="1" smtClean="0">
                <a:solidFill>
                  <a:srgbClr val="000000"/>
                </a:solidFill>
              </a:rPr>
              <a:t>conduce…</a:t>
            </a:r>
            <a:r>
              <a:rPr lang="it-IT" sz="3200" b="1" i="1" dirty="0" smtClean="0">
                <a:solidFill>
                  <a:srgbClr val="000000"/>
                </a:solidFill>
              </a:rPr>
              <a:t> (Salmo 23)</a:t>
            </a:r>
            <a:endParaRPr lang="it-IT" sz="3200" b="1" dirty="0">
              <a:solidFill>
                <a:srgbClr val="000000"/>
              </a:solidFill>
            </a:endParaRPr>
          </a:p>
        </p:txBody>
      </p:sp>
      <p:sp>
        <p:nvSpPr>
          <p:cNvPr id="5" name="CasellaDiTesto 4"/>
          <p:cNvSpPr txBox="1"/>
          <p:nvPr/>
        </p:nvSpPr>
        <p:spPr>
          <a:xfrm>
            <a:off x="8497669"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ransition spd="med">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blipFill rotWithShape="1">
          <a:blip r:embed="rId2"/>
          <a:stretch>
            <a:fillRect/>
          </a:stretch>
        </a:blipFill>
        <a:effectLst/>
      </p:bgPr>
    </p:bg>
    <p:spTree>
      <p:nvGrpSpPr>
        <p:cNvPr id="1" name=""/>
        <p:cNvGrpSpPr/>
        <p:nvPr/>
      </p:nvGrpSpPr>
      <p:grpSpPr>
        <a:xfrm>
          <a:off x="0" y="0"/>
          <a:ext cx="0" cy="0"/>
          <a:chOff x="0" y="0"/>
          <a:chExt cx="0" cy="0"/>
        </a:xfrm>
      </p:grpSpPr>
      <p:pic>
        <p:nvPicPr>
          <p:cNvPr id="7" name="Immagine 6"/>
          <p:cNvPicPr>
            <a:picLocks noChangeAspect="1"/>
          </p:cNvPicPr>
          <p:nvPr/>
        </p:nvPicPr>
        <p:blipFill>
          <a:blip r:embed="rId3">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9" name="CasellaDiTesto 8"/>
          <p:cNvSpPr txBox="1"/>
          <p:nvPr/>
        </p:nvSpPr>
        <p:spPr>
          <a:xfrm>
            <a:off x="2590800" y="914400"/>
            <a:ext cx="3810000" cy="2708434"/>
          </a:xfrm>
          <a:prstGeom prst="rect">
            <a:avLst/>
          </a:prstGeom>
          <a:solidFill>
            <a:schemeClr val="accent6">
              <a:lumMod val="20000"/>
              <a:lumOff val="80000"/>
              <a:alpha val="75000"/>
            </a:schemeClr>
          </a:solidFill>
        </p:spPr>
        <p:txBody>
          <a:bodyPr wrap="square" rtlCol="0">
            <a:spAutoFit/>
          </a:bodyPr>
          <a:lstStyle/>
          <a:p>
            <a:pPr algn="ctr"/>
            <a:r>
              <a:rPr lang="it-IT" sz="3400" b="1" dirty="0" err="1" smtClean="0">
                <a:solidFill>
                  <a:srgbClr val="0000FF"/>
                </a:solidFill>
              </a:rPr>
              <a:t>…Tu</a:t>
            </a:r>
            <a:r>
              <a:rPr lang="it-IT" sz="3400" b="1" dirty="0" smtClean="0">
                <a:solidFill>
                  <a:srgbClr val="0000FF"/>
                </a:solidFill>
              </a:rPr>
              <a:t> sia lodato, mio Signore, per sorella acqua, la quale è molto utile e umile, preziosa e </a:t>
            </a:r>
            <a:r>
              <a:rPr lang="it-IT" sz="3400" b="1" dirty="0" err="1" smtClean="0">
                <a:solidFill>
                  <a:srgbClr val="0000FF"/>
                </a:solidFill>
              </a:rPr>
              <a:t>pura…</a:t>
            </a:r>
            <a:endParaRPr lang="it-IT" sz="3400" b="1" dirty="0">
              <a:solidFill>
                <a:srgbClr val="0000FF"/>
              </a:solidFill>
            </a:endParaRPr>
          </a:p>
        </p:txBody>
      </p:sp>
      <p:sp>
        <p:nvSpPr>
          <p:cNvPr id="13" name="CasellaDiTesto 12"/>
          <p:cNvSpPr txBox="1"/>
          <p:nvPr/>
        </p:nvSpPr>
        <p:spPr>
          <a:xfrm>
            <a:off x="685800" y="0"/>
            <a:ext cx="6324600" cy="800219"/>
          </a:xfrm>
          <a:prstGeom prst="rect">
            <a:avLst/>
          </a:prstGeom>
          <a:noFill/>
        </p:spPr>
        <p:txBody>
          <a:bodyPr wrap="square" rtlCol="0">
            <a:spAutoFit/>
          </a:bodyPr>
          <a:lstStyle/>
          <a:p>
            <a:r>
              <a:rPr lang="it-IT" sz="4600" b="1" dirty="0" smtClean="0">
                <a:solidFill>
                  <a:srgbClr val="FFFF00"/>
                </a:solidFill>
              </a:rPr>
              <a:t>Il Cantico delle Creature</a:t>
            </a:r>
            <a:endParaRPr lang="it-IT" sz="4600" b="1" dirty="0">
              <a:solidFill>
                <a:srgbClr val="FFFF00"/>
              </a:solidFill>
            </a:endParaRPr>
          </a:p>
        </p:txBody>
      </p:sp>
      <p:pic>
        <p:nvPicPr>
          <p:cNvPr id="14" name="Immagine 13"/>
          <p:cNvPicPr>
            <a:picLocks noChangeAspect="1"/>
          </p:cNvPicPr>
          <p:nvPr/>
        </p:nvPicPr>
        <p:blipFill>
          <a:blip r:embed="rId4"/>
          <a:stretch>
            <a:fillRect/>
          </a:stretch>
        </p:blipFill>
        <p:spPr>
          <a:xfrm flipH="1">
            <a:off x="685800" y="914400"/>
            <a:ext cx="1885327" cy="2743200"/>
          </a:xfrm>
          <a:prstGeom prst="rect">
            <a:avLst/>
          </a:prstGeom>
        </p:spPr>
      </p:pic>
      <p:sp>
        <p:nvSpPr>
          <p:cNvPr id="10" name="CasellaDiTesto 9"/>
          <p:cNvSpPr txBox="1"/>
          <p:nvPr/>
        </p:nvSpPr>
        <p:spPr>
          <a:xfrm rot="19441061">
            <a:off x="4506152" y="4406508"/>
            <a:ext cx="3507876" cy="1354217"/>
          </a:xfrm>
          <a:prstGeom prst="rect">
            <a:avLst/>
          </a:prstGeom>
          <a:noFill/>
        </p:spPr>
        <p:txBody>
          <a:bodyPr wrap="square" rtlCol="0">
            <a:spAutoFit/>
          </a:bodyPr>
          <a:lstStyle/>
          <a:p>
            <a:r>
              <a:rPr lang="it-IT" sz="8200" b="1" dirty="0" smtClean="0">
                <a:solidFill>
                  <a:srgbClr val="0000FF"/>
                </a:solidFill>
              </a:rPr>
              <a:t>AMEN!</a:t>
            </a:r>
            <a:endParaRPr lang="it-IT" sz="8200" b="1" dirty="0">
              <a:solidFill>
                <a:srgbClr val="0000FF"/>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381000" y="228600"/>
            <a:ext cx="7924800" cy="2169825"/>
          </a:xfrm>
          <a:prstGeom prst="rect">
            <a:avLst/>
          </a:prstGeom>
          <a:noFill/>
        </p:spPr>
        <p:txBody>
          <a:bodyPr vert="horz" wrap="square" rtlCol="0">
            <a:prstTxWarp prst="textNoShape">
              <a:avLst/>
            </a:prstTxWarp>
            <a:spAutoFit/>
          </a:bodyPr>
          <a:lstStyle/>
          <a:p>
            <a:r>
              <a:rPr lang="it-IT" sz="4500" b="1" dirty="0" smtClean="0">
                <a:solidFill>
                  <a:srgbClr val="FFFF00"/>
                </a:solidFill>
                <a:cs typeface="Footlight MT Light"/>
              </a:rPr>
              <a:t>Il nostro corpo è diventato il tuo vestito, il tuo Spirito è diventato il nostro abito (S. </a:t>
            </a:r>
            <a:r>
              <a:rPr lang="it-IT" sz="4500" b="1" dirty="0" err="1" smtClean="0">
                <a:solidFill>
                  <a:srgbClr val="FFFF00"/>
                </a:solidFill>
                <a:cs typeface="Footlight MT Light"/>
              </a:rPr>
              <a:t>Efrem</a:t>
            </a:r>
            <a:r>
              <a:rPr lang="it-IT" sz="4500" b="1" dirty="0" smtClean="0">
                <a:solidFill>
                  <a:srgbClr val="FFFF00"/>
                </a:solidFill>
                <a:cs typeface="Footlight MT Light"/>
              </a:rPr>
              <a:t>). </a:t>
            </a:r>
            <a:endParaRPr lang="it-IT" sz="4500" b="1" dirty="0">
              <a:solidFill>
                <a:srgbClr val="FFFF00"/>
              </a:solidFill>
              <a:cs typeface="Footlight MT Light"/>
            </a:endParaRPr>
          </a:p>
        </p:txBody>
      </p:sp>
    </p:spTree>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447800" y="304800"/>
            <a:ext cx="6400800" cy="4127698"/>
          </a:xfrm>
          <a:prstGeom prst="rect">
            <a:avLst/>
          </a:prstGeom>
          <a:ln>
            <a:noFill/>
          </a:ln>
          <a:effectLst>
            <a:softEdge rad="112500"/>
          </a:effectLst>
        </p:spPr>
      </p:pic>
      <p:sp>
        <p:nvSpPr>
          <p:cNvPr id="4" name="TextBox 11"/>
          <p:cNvSpPr txBox="1"/>
          <p:nvPr/>
        </p:nvSpPr>
        <p:spPr>
          <a:xfrm>
            <a:off x="0" y="4642009"/>
            <a:ext cx="9144000" cy="2215991"/>
          </a:xfrm>
          <a:prstGeom prst="rect">
            <a:avLst/>
          </a:prstGeom>
          <a:noFill/>
        </p:spPr>
        <p:txBody>
          <a:bodyPr wrap="square" rtlCol="0">
            <a:spAutoFit/>
          </a:bodyPr>
          <a:lstStyle/>
          <a:p>
            <a:pPr algn="ctr"/>
            <a:r>
              <a:rPr lang="it-IT" sz="4600" b="1" dirty="0" smtClean="0">
                <a:solidFill>
                  <a:srgbClr val="FFFF00"/>
                </a:solidFill>
              </a:rPr>
              <a:t>La gloria di Dio è l’uomo vivente e la vita dell’uomo è la visione di Dio. </a:t>
            </a:r>
          </a:p>
          <a:p>
            <a:pPr algn="r"/>
            <a:r>
              <a:rPr lang="it-IT" sz="4600" b="1" dirty="0" smtClean="0">
                <a:solidFill>
                  <a:srgbClr val="FFFF00"/>
                </a:solidFill>
              </a:rPr>
              <a:t>S. </a:t>
            </a:r>
            <a:r>
              <a:rPr lang="it-IT" sz="4600" b="1" dirty="0" err="1" smtClean="0">
                <a:solidFill>
                  <a:srgbClr val="FFFF00"/>
                </a:solidFill>
              </a:rPr>
              <a:t>Ireneo</a:t>
            </a:r>
            <a:endParaRPr lang="it-IT" sz="4600" b="1" dirty="0">
              <a:solidFill>
                <a:srgbClr val="FFFF00"/>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blipFill rotWithShape="1">
          <a:blip r:embed="rId2">
            <a:alphaModFix amt="92000"/>
          </a:blip>
          <a:stretch>
            <a:fillRect/>
          </a:stretch>
        </a:blipFill>
        <a:effectLst/>
      </p:bgPr>
    </p:bg>
    <p:spTree>
      <p:nvGrpSpPr>
        <p:cNvPr id="1" name=""/>
        <p:cNvGrpSpPr/>
        <p:nvPr/>
      </p:nvGrpSpPr>
      <p:grpSpPr>
        <a:xfrm>
          <a:off x="0" y="0"/>
          <a:ext cx="0" cy="0"/>
          <a:chOff x="0" y="0"/>
          <a:chExt cx="0" cy="0"/>
        </a:xfrm>
      </p:grpSpPr>
      <p:sp>
        <p:nvSpPr>
          <p:cNvPr id="3" name="CasellaDiTesto 2"/>
          <p:cNvSpPr txBox="1"/>
          <p:nvPr/>
        </p:nvSpPr>
        <p:spPr>
          <a:xfrm>
            <a:off x="5181600" y="304800"/>
            <a:ext cx="3962400" cy="1446550"/>
          </a:xfrm>
          <a:prstGeom prst="rect">
            <a:avLst/>
          </a:prstGeom>
          <a:noFill/>
        </p:spPr>
        <p:txBody>
          <a:bodyPr wrap="square" rtlCol="0">
            <a:spAutoFit/>
          </a:bodyPr>
          <a:lstStyle/>
          <a:p>
            <a:pPr algn="ctr"/>
            <a:r>
              <a:rPr lang="it-IT" sz="8700" b="1" dirty="0" smtClean="0">
                <a:solidFill>
                  <a:schemeClr val="bg1"/>
                </a:solidFill>
              </a:rPr>
              <a:t>L’Acqua</a:t>
            </a:r>
            <a:endParaRPr lang="it-IT" sz="8700" b="1" dirty="0">
              <a:solidFill>
                <a:schemeClr val="bg1"/>
              </a:solidFill>
            </a:endParaRPr>
          </a:p>
        </p:txBody>
      </p:sp>
      <p:pic>
        <p:nvPicPr>
          <p:cNvPr id="5" name="Immagine 4"/>
          <p:cNvPicPr>
            <a:picLocks noChangeAspect="1"/>
          </p:cNvPicPr>
          <p:nvPr/>
        </p:nvPicPr>
        <p:blipFill>
          <a:blip r:embed="rId3"/>
          <a:stretch>
            <a:fillRect/>
          </a:stretch>
        </p:blipFill>
        <p:spPr>
          <a:xfrm>
            <a:off x="152400" y="228600"/>
            <a:ext cx="4876800" cy="647700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
        <p:nvSpPr>
          <p:cNvPr id="4" name="CasellaDiTesto 3"/>
          <p:cNvSpPr txBox="1"/>
          <p:nvPr/>
        </p:nvSpPr>
        <p:spPr>
          <a:xfrm>
            <a:off x="5410200" y="2133600"/>
            <a:ext cx="3429000" cy="1015663"/>
          </a:xfrm>
          <a:prstGeom prst="rect">
            <a:avLst/>
          </a:prstGeom>
          <a:noFill/>
        </p:spPr>
        <p:txBody>
          <a:bodyPr wrap="square" rtlCol="0">
            <a:spAutoFit/>
          </a:bodyPr>
          <a:lstStyle/>
          <a:p>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trasparenza della materia</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6" name="CasellaDiTesto 5"/>
          <p:cNvSpPr txBox="1"/>
          <p:nvPr/>
        </p:nvSpPr>
        <p:spPr>
          <a:xfrm>
            <a:off x="5486400" y="3352800"/>
            <a:ext cx="3657600" cy="553998"/>
          </a:xfrm>
          <a:prstGeom prst="rect">
            <a:avLst/>
          </a:prstGeom>
          <a:noFill/>
        </p:spPr>
        <p:txBody>
          <a:bodyPr wrap="square" rtlCol="0">
            <a:spAutoFit/>
          </a:bodyPr>
          <a:lstStyle/>
          <a:p>
            <a:r>
              <a:rPr lang="it-IT" sz="3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Il dono dello Spirito</a:t>
            </a:r>
            <a:endParaRPr lang="it-IT" sz="3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CasellaDiTesto 6"/>
          <p:cNvSpPr txBox="1"/>
          <p:nvPr/>
        </p:nvSpPr>
        <p:spPr>
          <a:xfrm>
            <a:off x="5562600" y="4343400"/>
            <a:ext cx="3581400" cy="553998"/>
          </a:xfrm>
          <a:prstGeom prst="rect">
            <a:avLst/>
          </a:prstGeom>
          <a:noFill/>
        </p:spPr>
        <p:txBody>
          <a:bodyPr wrap="square" rtlCol="0">
            <a:spAutoFit/>
          </a:bodyPr>
          <a:lstStyle/>
          <a:p>
            <a:r>
              <a:rPr lang="it-IT" sz="3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L’amore nuziale</a:t>
            </a:r>
            <a:endParaRPr lang="it-IT" sz="3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CasellaDiTesto 2"/>
          <p:cNvSpPr txBox="1"/>
          <p:nvPr/>
        </p:nvSpPr>
        <p:spPr>
          <a:xfrm>
            <a:off x="685800" y="0"/>
            <a:ext cx="8458200" cy="6878806"/>
          </a:xfrm>
          <a:prstGeom prst="rect">
            <a:avLst/>
          </a:prstGeom>
          <a:noFill/>
        </p:spPr>
        <p:txBody>
          <a:bodyPr wrap="square" rtlCol="0">
            <a:spAutoFit/>
          </a:bodyPr>
          <a:lstStyle/>
          <a:p>
            <a:pPr algn="ctr"/>
            <a:r>
              <a:rPr lang="it-IT" sz="6300" dirty="0" smtClean="0">
                <a:solidFill>
                  <a:srgbClr val="0000FF"/>
                </a:solidFill>
              </a:rPr>
              <a:t>L’acqua è la </a:t>
            </a:r>
          </a:p>
          <a:p>
            <a:pPr algn="ctr"/>
            <a:r>
              <a:rPr lang="it-IT" sz="6300" b="1" i="1" dirty="0" smtClean="0">
                <a:solidFill>
                  <a:srgbClr val="0000FF"/>
                </a:solidFill>
              </a:rPr>
              <a:t>materia prima,</a:t>
            </a:r>
            <a:r>
              <a:rPr lang="it-IT" sz="6300" dirty="0" smtClean="0">
                <a:solidFill>
                  <a:srgbClr val="0000FF"/>
                </a:solidFill>
              </a:rPr>
              <a:t> l’elemento di base del mondo. È il simbolo naturale della vita, perché non c’è vita senz’acqua. </a:t>
            </a:r>
            <a:endParaRPr lang="it-IT" sz="6300" b="1" i="1" dirty="0">
              <a:solidFill>
                <a:srgbClr val="0000FF"/>
              </a:solidFill>
            </a:endParaRPr>
          </a:p>
        </p:txBody>
      </p:sp>
    </p:spTree>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69000"/>
          </a:blip>
          <a:stretch>
            <a:fillRect/>
          </a:stretch>
        </p:blipFill>
        <p:spPr>
          <a:xfrm>
            <a:off x="0" y="0"/>
            <a:ext cx="609600" cy="6858000"/>
          </a:xfrm>
          <a:prstGeom prst="rect">
            <a:avLst/>
          </a:prstGeom>
        </p:spPr>
      </p:pic>
      <p:sp>
        <p:nvSpPr>
          <p:cNvPr id="4" name="CasellaDiTesto 3"/>
          <p:cNvSpPr txBox="1"/>
          <p:nvPr/>
        </p:nvSpPr>
        <p:spPr>
          <a:xfrm>
            <a:off x="0" y="0"/>
            <a:ext cx="646331" cy="6858000"/>
          </a:xfrm>
          <a:prstGeom prst="rect">
            <a:avLst/>
          </a:prstGeom>
          <a:noFill/>
        </p:spPr>
        <p:txBody>
          <a:bodyPr vert="wordArtVert" wrap="square" rtlCol="0">
            <a:spAutoFit/>
          </a:bodyPr>
          <a:lstStyle/>
          <a:p>
            <a:pPr algn="ctr"/>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materia resa trasparente</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CasellaDiTesto 2"/>
          <p:cNvSpPr txBox="1"/>
          <p:nvPr/>
        </p:nvSpPr>
        <p:spPr>
          <a:xfrm>
            <a:off x="762000" y="228600"/>
            <a:ext cx="8229600" cy="6432530"/>
          </a:xfrm>
          <a:prstGeom prst="rect">
            <a:avLst/>
          </a:prstGeom>
          <a:noFill/>
        </p:spPr>
        <p:txBody>
          <a:bodyPr wrap="square" rtlCol="0">
            <a:spAutoFit/>
          </a:bodyPr>
          <a:lstStyle/>
          <a:p>
            <a:pPr algn="ctr"/>
            <a:r>
              <a:rPr lang="it-IT" sz="8600" dirty="0" smtClean="0">
                <a:solidFill>
                  <a:srgbClr val="0000FF"/>
                </a:solidFill>
              </a:rPr>
              <a:t>Ma è anche il simbolo della distruzione e della morte. </a:t>
            </a:r>
          </a:p>
          <a:p>
            <a:pPr algn="ctr"/>
            <a:r>
              <a:rPr lang="it-IT" sz="3400" dirty="0" err="1" smtClean="0">
                <a:solidFill>
                  <a:srgbClr val="0000FF"/>
                </a:solidFill>
              </a:rPr>
              <a:t>Schmemann</a:t>
            </a:r>
            <a:r>
              <a:rPr lang="it-IT" sz="3400" dirty="0" smtClean="0">
                <a:solidFill>
                  <a:srgbClr val="0000FF"/>
                </a:solidFill>
              </a:rPr>
              <a:t> </a:t>
            </a:r>
            <a:r>
              <a:rPr lang="it-IT" sz="3400" dirty="0" err="1" smtClean="0">
                <a:solidFill>
                  <a:srgbClr val="0000FF"/>
                </a:solidFill>
              </a:rPr>
              <a:t>–</a:t>
            </a:r>
            <a:r>
              <a:rPr lang="it-IT" sz="3400" dirty="0" smtClean="0">
                <a:solidFill>
                  <a:srgbClr val="0000FF"/>
                </a:solidFill>
              </a:rPr>
              <a:t> Per la vita del mondo;  il mondo come sacramento </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accel="50000" decel="50000" fill="hold" grpId="0" nodeType="clickEffect">
                                  <p:stCondLst>
                                    <p:cond delay="0"/>
                                  </p:stCondLst>
                                  <p:iterate type="lt">
                                    <p:tmPct val="0"/>
                                  </p:iterate>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35375</TotalTime>
  <Words>1575</Words>
  <Application>Microsoft Macintosh PowerPoint</Application>
  <PresentationFormat>Presentazione su schermo (4:3)</PresentationFormat>
  <Paragraphs>181</Paragraphs>
  <Slides>45</Slides>
  <Notes>0</Notes>
  <HiddenSlides>0</HiddenSlides>
  <MMClips>0</MMClips>
  <ScaleCrop>false</ScaleCrop>
  <HeadingPairs>
    <vt:vector size="4" baseType="variant">
      <vt:variant>
        <vt:lpstr>Modello struttura</vt:lpstr>
      </vt:variant>
      <vt:variant>
        <vt:i4>1</vt:i4>
      </vt:variant>
      <vt:variant>
        <vt:lpstr>Titoli diapositive</vt:lpstr>
      </vt:variant>
      <vt:variant>
        <vt:i4>45</vt:i4>
      </vt:variant>
    </vt:vector>
  </HeadingPairs>
  <TitlesOfParts>
    <vt:vector size="46"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Padre Armando</dc:creator>
  <cp:lastModifiedBy>P. Armando Santoro omv</cp:lastModifiedBy>
  <cp:revision>340</cp:revision>
  <dcterms:created xsi:type="dcterms:W3CDTF">2016-01-22T09:27:25Z</dcterms:created>
  <dcterms:modified xsi:type="dcterms:W3CDTF">2016-01-22T11:35:21Z</dcterms:modified>
</cp:coreProperties>
</file>